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81" r:id="rId3"/>
    <p:sldId id="282" r:id="rId4"/>
    <p:sldId id="259" r:id="rId5"/>
    <p:sldId id="283" r:id="rId6"/>
    <p:sldId id="284" r:id="rId7"/>
    <p:sldId id="285" r:id="rId8"/>
    <p:sldId id="263" r:id="rId9"/>
    <p:sldId id="264" r:id="rId10"/>
    <p:sldId id="265" r:id="rId11"/>
    <p:sldId id="286" r:id="rId12"/>
    <p:sldId id="277" r:id="rId13"/>
    <p:sldId id="287" r:id="rId14"/>
    <p:sldId id="288" r:id="rId15"/>
    <p:sldId id="278" r:id="rId16"/>
    <p:sldId id="272" r:id="rId17"/>
    <p:sldId id="279" r:id="rId18"/>
    <p:sldId id="280" r:id="rId19"/>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6BA3BF6C-90BB-4230-937F-2B20BF6B43D5}" type="datetimeFigureOut">
              <a:rPr lang="ja-JP" altLang="en-US"/>
              <a:pPr>
                <a:defRPr/>
              </a:pPr>
              <a:t>2013/11/25</a:t>
            </a:fld>
            <a:endParaRPr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68FADE0-3915-44E6-B752-7B72B384F599}" type="slidenum">
              <a:rPr lang="ja-JP" altLang="en-US"/>
              <a:pPr>
                <a:defRPr/>
              </a:pPr>
              <a:t>‹#›</a:t>
            </a:fld>
            <a:endParaRPr lang="ja-JP" altLang="en-US"/>
          </a:p>
        </p:txBody>
      </p:sp>
    </p:spTree>
    <p:extLst>
      <p:ext uri="{BB962C8B-B14F-4D97-AF65-F5344CB8AC3E}">
        <p14:creationId xmlns:p14="http://schemas.microsoft.com/office/powerpoint/2010/main" val="2126798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1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FBD3AFD8-5B5B-4B2C-BF7D-F8863B090E26}" type="slidenum">
              <a:rPr lang="ja-JP" altLang="en-US"/>
              <a:pPr fontAlgn="base">
                <a:spcBef>
                  <a:spcPct val="0"/>
                </a:spcBef>
                <a:spcAft>
                  <a:spcPct val="0"/>
                </a:spcAft>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2765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03E11FA0-D546-4E87-923A-B7B73763F39F}" type="slidenum">
              <a:rPr lang="ja-JP" altLang="en-US"/>
              <a:pPr fontAlgn="base">
                <a:spcBef>
                  <a:spcPct val="0"/>
                </a:spcBef>
                <a:spcAft>
                  <a:spcPct val="0"/>
                </a:spcAft>
              </a:pPr>
              <a:t>11</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2765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03E11FA0-D546-4E87-923A-B7B73763F39F}" type="slidenum">
              <a:rPr lang="ja-JP" altLang="en-US"/>
              <a:pPr fontAlgn="base">
                <a:spcBef>
                  <a:spcPct val="0"/>
                </a:spcBef>
                <a:spcAft>
                  <a:spcPct val="0"/>
                </a:spcAft>
              </a:pPr>
              <a:t>12</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297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89E135A4-2AA6-4BC8-8105-6705599AFF85}" type="slidenum">
              <a:rPr lang="ja-JP" altLang="en-US"/>
              <a:pPr fontAlgn="base">
                <a:spcBef>
                  <a:spcPct val="0"/>
                </a:spcBef>
                <a:spcAft>
                  <a:spcPct val="0"/>
                </a:spcAft>
              </a:pPr>
              <a:t>14</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307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C99CE335-4510-41B6-88EF-589557FE7536}" type="slidenum">
              <a:rPr lang="ja-JP" altLang="en-US"/>
              <a:pPr fontAlgn="base">
                <a:spcBef>
                  <a:spcPct val="0"/>
                </a:spcBef>
                <a:spcAft>
                  <a:spcPct val="0"/>
                </a:spcAft>
              </a:pPr>
              <a:t>15</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348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EB40BBD2-3227-4D84-919B-61481239923E}" type="slidenum">
              <a:rPr lang="ja-JP" altLang="en-US"/>
              <a:pPr fontAlgn="base">
                <a:spcBef>
                  <a:spcPct val="0"/>
                </a:spcBef>
                <a:spcAft>
                  <a:spcPct val="0"/>
                </a:spcAft>
              </a:pPr>
              <a:t>16</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358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8BAF3A8-B3F6-41A0-8E70-DB960B0DCBD0}" type="slidenum">
              <a:rPr lang="ja-JP" altLang="en-US"/>
              <a:pPr fontAlgn="base">
                <a:spcBef>
                  <a:spcPct val="0"/>
                </a:spcBef>
                <a:spcAft>
                  <a:spcPct val="0"/>
                </a:spcAft>
              </a:pPr>
              <a:t>17</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368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1A946BCE-168F-46BE-B71A-015D24A59BB3}" type="slidenum">
              <a:rPr lang="ja-JP" altLang="en-US"/>
              <a:pPr fontAlgn="base">
                <a:spcBef>
                  <a:spcPct val="0"/>
                </a:spcBef>
                <a:spcAft>
                  <a:spcPct val="0"/>
                </a:spcAft>
              </a:pPr>
              <a:t>18</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E2113884-424E-4D22-9226-C58ACA0CC089}" type="slidenum">
              <a:rPr lang="ja-JP" altLang="en-US"/>
              <a:pPr fontAlgn="base">
                <a:spcBef>
                  <a:spcPct val="0"/>
                </a:spcBef>
                <a:spcAft>
                  <a:spcPct val="0"/>
                </a:spcAft>
              </a:pPr>
              <a:t>2</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81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0897CEEF-8A01-44D0-A926-2F47BAB2C7CA}" type="slidenum">
              <a:rPr lang="ja-JP" altLang="en-US"/>
              <a:pPr fontAlgn="base">
                <a:spcBef>
                  <a:spcPct val="0"/>
                </a:spcBef>
                <a:spcAft>
                  <a:spcPct val="0"/>
                </a:spcAft>
              </a:pPr>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102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59E3F16-84AE-4502-8CD4-868121DE132F}" type="slidenum">
              <a:rPr lang="ja-JP" altLang="en-US"/>
              <a:pPr fontAlgn="base">
                <a:spcBef>
                  <a:spcPct val="0"/>
                </a:spcBef>
                <a:spcAft>
                  <a:spcPct val="0"/>
                </a:spcAft>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133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9548273C-9C62-41F0-A748-FA2E380665B3}" type="slidenum">
              <a:rPr lang="ja-JP" altLang="en-US"/>
              <a:pPr fontAlgn="base">
                <a:spcBef>
                  <a:spcPct val="0"/>
                </a:spcBef>
                <a:spcAft>
                  <a:spcPct val="0"/>
                </a:spcAft>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143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39C85B35-4B97-46F6-86E7-0EC6C74D0A0C}" type="slidenum">
              <a:rPr lang="ja-JP" altLang="en-US"/>
              <a:pPr fontAlgn="base">
                <a:spcBef>
                  <a:spcPct val="0"/>
                </a:spcBef>
                <a:spcAft>
                  <a:spcPct val="0"/>
                </a:spcAft>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235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F0685EE2-3657-4DEA-8013-E14D36FB1B7A}" type="slidenum">
              <a:rPr lang="ja-JP" altLang="en-US"/>
              <a:pPr fontAlgn="base">
                <a:spcBef>
                  <a:spcPct val="0"/>
                </a:spcBef>
                <a:spcAft>
                  <a:spcPct val="0"/>
                </a:spcAft>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245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E7497CD-D767-404F-9077-1BE5B96FAA0B}" type="slidenum">
              <a:rPr lang="ja-JP" altLang="en-US"/>
              <a:pPr fontAlgn="base">
                <a:spcBef>
                  <a:spcPct val="0"/>
                </a:spcBef>
                <a:spcAft>
                  <a:spcPct val="0"/>
                </a:spcAft>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256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2645264D-43FD-4823-9A83-D2BD32447DD6}" type="slidenum">
              <a:rPr lang="ja-JP" altLang="en-US"/>
              <a:pPr fontAlgn="base">
                <a:spcBef>
                  <a:spcPct val="0"/>
                </a:spcBef>
                <a:spcAft>
                  <a:spcPct val="0"/>
                </a:spcAft>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4ADB5A1-F1D1-445C-B338-47332866BD08}" type="datetimeFigureOut">
              <a:rPr lang="ja-JP" altLang="en-US"/>
              <a:pPr>
                <a:defRPr/>
              </a:pPr>
              <a:t>2013/11/25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3962C9E-8143-49B4-AEE1-52DE6109C9FD}" type="slidenum">
              <a:rPr lang="ja-JP" altLang="en-US"/>
              <a:pPr>
                <a:defRPr/>
              </a:pPr>
              <a:t>‹#›</a:t>
            </a:fld>
            <a:endParaRPr lang="ja-JP" altLang="en-US"/>
          </a:p>
        </p:txBody>
      </p:sp>
    </p:spTree>
    <p:extLst>
      <p:ext uri="{BB962C8B-B14F-4D97-AF65-F5344CB8AC3E}">
        <p14:creationId xmlns:p14="http://schemas.microsoft.com/office/powerpoint/2010/main" val="75352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C22F41C-E948-4DB4-9674-0C548EDF0043}" type="datetimeFigureOut">
              <a:rPr lang="ja-JP" altLang="en-US"/>
              <a:pPr>
                <a:defRPr/>
              </a:pPr>
              <a:t>2013/11/25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B2824A2-0B51-4EED-B7B3-1C89AE022D5B}" type="slidenum">
              <a:rPr lang="ja-JP" altLang="en-US"/>
              <a:pPr>
                <a:defRPr/>
              </a:pPr>
              <a:t>‹#›</a:t>
            </a:fld>
            <a:endParaRPr lang="ja-JP" altLang="en-US"/>
          </a:p>
        </p:txBody>
      </p:sp>
    </p:spTree>
    <p:extLst>
      <p:ext uri="{BB962C8B-B14F-4D97-AF65-F5344CB8AC3E}">
        <p14:creationId xmlns:p14="http://schemas.microsoft.com/office/powerpoint/2010/main" val="377196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B1E22C8-1F0C-41BA-86F5-05319EEE4DFD}" type="datetimeFigureOut">
              <a:rPr lang="ja-JP" altLang="en-US"/>
              <a:pPr>
                <a:defRPr/>
              </a:pPr>
              <a:t>2013/11/25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E0AD95F-00EA-4EEF-B69B-AE407C7952B6}" type="slidenum">
              <a:rPr lang="ja-JP" altLang="en-US"/>
              <a:pPr>
                <a:defRPr/>
              </a:pPr>
              <a:t>‹#›</a:t>
            </a:fld>
            <a:endParaRPr lang="ja-JP" altLang="en-US"/>
          </a:p>
        </p:txBody>
      </p:sp>
    </p:spTree>
    <p:extLst>
      <p:ext uri="{BB962C8B-B14F-4D97-AF65-F5344CB8AC3E}">
        <p14:creationId xmlns:p14="http://schemas.microsoft.com/office/powerpoint/2010/main" val="65288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956A3FD-6E45-43D1-B5CB-44F7AE35051A}" type="datetimeFigureOut">
              <a:rPr lang="ja-JP" altLang="en-US"/>
              <a:pPr>
                <a:defRPr/>
              </a:pPr>
              <a:t>2013/11/25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D3E3B85-7281-42E1-8F5B-A6F869655CB1}" type="slidenum">
              <a:rPr lang="ja-JP" altLang="en-US"/>
              <a:pPr>
                <a:defRPr/>
              </a:pPr>
              <a:t>‹#›</a:t>
            </a:fld>
            <a:endParaRPr lang="ja-JP" altLang="en-US"/>
          </a:p>
        </p:txBody>
      </p:sp>
    </p:spTree>
    <p:extLst>
      <p:ext uri="{BB962C8B-B14F-4D97-AF65-F5344CB8AC3E}">
        <p14:creationId xmlns:p14="http://schemas.microsoft.com/office/powerpoint/2010/main" val="368786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FCE88BC-EA4E-4746-AF8A-1C7A3BF35E98}" type="datetimeFigureOut">
              <a:rPr lang="ja-JP" altLang="en-US"/>
              <a:pPr>
                <a:defRPr/>
              </a:pPr>
              <a:t>2013/11/25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1B37847-92D3-45F0-AC53-15141718D63E}" type="slidenum">
              <a:rPr lang="ja-JP" altLang="en-US"/>
              <a:pPr>
                <a:defRPr/>
              </a:pPr>
              <a:t>‹#›</a:t>
            </a:fld>
            <a:endParaRPr lang="ja-JP" altLang="en-US"/>
          </a:p>
        </p:txBody>
      </p:sp>
    </p:spTree>
    <p:extLst>
      <p:ext uri="{BB962C8B-B14F-4D97-AF65-F5344CB8AC3E}">
        <p14:creationId xmlns:p14="http://schemas.microsoft.com/office/powerpoint/2010/main" val="142458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B9612BB8-283A-407E-89D3-3D4EDC03757C}" type="datetimeFigureOut">
              <a:rPr lang="ja-JP" altLang="en-US"/>
              <a:pPr>
                <a:defRPr/>
              </a:pPr>
              <a:t>2013/11/25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EECCD0-5D54-4EF9-8B05-99B06CE44E93}" type="slidenum">
              <a:rPr lang="ja-JP" altLang="en-US"/>
              <a:pPr>
                <a:defRPr/>
              </a:pPr>
              <a:t>‹#›</a:t>
            </a:fld>
            <a:endParaRPr lang="ja-JP" altLang="en-US"/>
          </a:p>
        </p:txBody>
      </p:sp>
    </p:spTree>
    <p:extLst>
      <p:ext uri="{BB962C8B-B14F-4D97-AF65-F5344CB8AC3E}">
        <p14:creationId xmlns:p14="http://schemas.microsoft.com/office/powerpoint/2010/main" val="259552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5BC6C52-07AF-4BB9-92C3-3BFFE9048398}" type="datetimeFigureOut">
              <a:rPr lang="ja-JP" altLang="en-US"/>
              <a:pPr>
                <a:defRPr/>
              </a:pPr>
              <a:t>2013/11/25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51AA1111-280C-477A-A4C9-084D90E02B61}" type="slidenum">
              <a:rPr lang="ja-JP" altLang="en-US"/>
              <a:pPr>
                <a:defRPr/>
              </a:pPr>
              <a:t>‹#›</a:t>
            </a:fld>
            <a:endParaRPr lang="ja-JP" altLang="en-US"/>
          </a:p>
        </p:txBody>
      </p:sp>
    </p:spTree>
    <p:extLst>
      <p:ext uri="{BB962C8B-B14F-4D97-AF65-F5344CB8AC3E}">
        <p14:creationId xmlns:p14="http://schemas.microsoft.com/office/powerpoint/2010/main" val="293324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7C48F307-C90E-46C2-8ED3-3BB13EB40A08}" type="datetimeFigureOut">
              <a:rPr lang="ja-JP" altLang="en-US"/>
              <a:pPr>
                <a:defRPr/>
              </a:pPr>
              <a:t>2013/11/25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9E722C0A-0BF2-4D48-A7B3-163DAAD4F144}" type="slidenum">
              <a:rPr lang="ja-JP" altLang="en-US"/>
              <a:pPr>
                <a:defRPr/>
              </a:pPr>
              <a:t>‹#›</a:t>
            </a:fld>
            <a:endParaRPr lang="ja-JP" altLang="en-US"/>
          </a:p>
        </p:txBody>
      </p:sp>
    </p:spTree>
    <p:extLst>
      <p:ext uri="{BB962C8B-B14F-4D97-AF65-F5344CB8AC3E}">
        <p14:creationId xmlns:p14="http://schemas.microsoft.com/office/powerpoint/2010/main" val="381532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4960F84-C9D4-47F9-AF72-D3A54A83C293}" type="datetimeFigureOut">
              <a:rPr lang="ja-JP" altLang="en-US"/>
              <a:pPr>
                <a:defRPr/>
              </a:pPr>
              <a:t>2013/11/25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056BD05-77C6-4D09-A33D-CB366B242E3E}" type="slidenum">
              <a:rPr lang="ja-JP" altLang="en-US"/>
              <a:pPr>
                <a:defRPr/>
              </a:pPr>
              <a:t>‹#›</a:t>
            </a:fld>
            <a:endParaRPr lang="ja-JP" altLang="en-US"/>
          </a:p>
        </p:txBody>
      </p:sp>
    </p:spTree>
    <p:extLst>
      <p:ext uri="{BB962C8B-B14F-4D97-AF65-F5344CB8AC3E}">
        <p14:creationId xmlns:p14="http://schemas.microsoft.com/office/powerpoint/2010/main" val="1471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23E67D4-803B-4A18-A9F3-C06282CFDDCE}" type="datetimeFigureOut">
              <a:rPr lang="ja-JP" altLang="en-US"/>
              <a:pPr>
                <a:defRPr/>
              </a:pPr>
              <a:t>2013/11/25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04A9442-066C-4E14-8BAB-18B3E1462B09}" type="slidenum">
              <a:rPr lang="ja-JP" altLang="en-US"/>
              <a:pPr>
                <a:defRPr/>
              </a:pPr>
              <a:t>‹#›</a:t>
            </a:fld>
            <a:endParaRPr lang="ja-JP" altLang="en-US"/>
          </a:p>
        </p:txBody>
      </p:sp>
    </p:spTree>
    <p:extLst>
      <p:ext uri="{BB962C8B-B14F-4D97-AF65-F5344CB8AC3E}">
        <p14:creationId xmlns:p14="http://schemas.microsoft.com/office/powerpoint/2010/main" val="419633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3A9334F-E6FF-4711-9E3D-0DABCCB7E310}" type="datetimeFigureOut">
              <a:rPr lang="ja-JP" altLang="en-US"/>
              <a:pPr>
                <a:defRPr/>
              </a:pPr>
              <a:t>2013/11/25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2F53776-D30E-47F6-9D38-94125793B8FD}" type="slidenum">
              <a:rPr lang="ja-JP" altLang="en-US"/>
              <a:pPr>
                <a:defRPr/>
              </a:pPr>
              <a:t>‹#›</a:t>
            </a:fld>
            <a:endParaRPr lang="ja-JP" altLang="en-US"/>
          </a:p>
        </p:txBody>
      </p:sp>
    </p:spTree>
    <p:extLst>
      <p:ext uri="{BB962C8B-B14F-4D97-AF65-F5344CB8AC3E}">
        <p14:creationId xmlns:p14="http://schemas.microsoft.com/office/powerpoint/2010/main" val="281490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33A1428A-E49E-40B6-85B8-3D48A18F748B}" type="datetimeFigureOut">
              <a:rPr lang="ja-JP" altLang="en-US"/>
              <a:pPr>
                <a:defRPr/>
              </a:pPr>
              <a:t>2013/11/25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6C4EE3CE-3550-40AE-8515-F5B7829064B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0253" y="324504"/>
            <a:ext cx="4926899" cy="431800"/>
          </a:xfrm>
        </p:spPr>
        <p:txBody>
          <a:bodyPr rtlCol="0">
            <a:normAutofit fontScale="90000"/>
          </a:bodyPr>
          <a:lstStyle/>
          <a:p>
            <a:pPr algn="l" fontAlgn="auto">
              <a:spcAft>
                <a:spcPts val="0"/>
              </a:spcAft>
              <a:defRPr/>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さようなら原発　安佐南区市民講座</a:t>
            </a:r>
          </a:p>
        </p:txBody>
      </p:sp>
      <p:sp>
        <p:nvSpPr>
          <p:cNvPr id="5" name="タイトル 1"/>
          <p:cNvSpPr txBox="1">
            <a:spLocks/>
          </p:cNvSpPr>
          <p:nvPr/>
        </p:nvSpPr>
        <p:spPr>
          <a:xfrm>
            <a:off x="1619672" y="2281352"/>
            <a:ext cx="3520363" cy="431800"/>
          </a:xfrm>
          <a:prstGeom prst="rect">
            <a:avLst/>
          </a:prstGeom>
        </p:spPr>
        <p:txBody>
          <a:bodyPr anchor="ctr"/>
          <a:lstStyle/>
          <a:p>
            <a:pPr fontAlgn="auto">
              <a:spcAft>
                <a:spcPts val="0"/>
              </a:spcAft>
              <a:defRPr/>
            </a:pP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脱原発社会をめざし</a:t>
            </a:r>
          </a:p>
        </p:txBody>
      </p:sp>
      <p:sp>
        <p:nvSpPr>
          <p:cNvPr id="7" name="タイトル 1"/>
          <p:cNvSpPr txBox="1">
            <a:spLocks/>
          </p:cNvSpPr>
          <p:nvPr/>
        </p:nvSpPr>
        <p:spPr>
          <a:xfrm>
            <a:off x="2461856" y="2598286"/>
            <a:ext cx="4918456" cy="677098"/>
          </a:xfrm>
          <a:prstGeom prst="rect">
            <a:avLst/>
          </a:prstGeom>
        </p:spPr>
        <p:txBody>
          <a:bodyPr anchor="ctr"/>
          <a:lstStyle/>
          <a:p>
            <a:pPr algn="r" fontAlgn="auto">
              <a:spcAft>
                <a:spcPts val="0"/>
              </a:spcAft>
              <a:defRPr/>
            </a:pPr>
            <a:r>
              <a:rPr lang="ja-JP" altLang="en-US" sz="32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フクシマ</a:t>
            </a:r>
            <a:r>
              <a:rPr lang="ja-JP" altLang="en-US"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と連帯して</a:t>
            </a:r>
          </a:p>
        </p:txBody>
      </p:sp>
      <p:sp>
        <p:nvSpPr>
          <p:cNvPr id="8" name="タイトル 1"/>
          <p:cNvSpPr txBox="1">
            <a:spLocks/>
          </p:cNvSpPr>
          <p:nvPr/>
        </p:nvSpPr>
        <p:spPr>
          <a:xfrm>
            <a:off x="500253" y="761322"/>
            <a:ext cx="5687863" cy="431800"/>
          </a:xfrm>
          <a:prstGeom prst="rect">
            <a:avLst/>
          </a:prstGeom>
        </p:spPr>
        <p:txBody>
          <a:bodyPr anchor="ctr"/>
          <a:lstStyle/>
          <a:p>
            <a:pPr fontAlgn="auto">
              <a:spcAft>
                <a:spcPts val="0"/>
              </a:spcAft>
              <a:defRPr/>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日時：</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日（火</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18:30</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場所：安佐南</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区民文化</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センター　工作実習室</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500253" y="1260516"/>
            <a:ext cx="4782884" cy="800332"/>
          </a:xfrm>
          <a:prstGeom prst="rect">
            <a:avLst/>
          </a:prstGeom>
        </p:spPr>
        <p:txBody>
          <a:bodyPr anchor="ctr">
            <a:noAutofit/>
          </a:bodyPr>
          <a:lstStyle/>
          <a:p>
            <a:pPr fontAlgn="auto">
              <a:spcAft>
                <a:spcPts val="0"/>
              </a:spcAft>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主催：広島市安佐南区勤労者協</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議会</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安佐南区</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を住みよくする市民の会</a:t>
            </a:r>
          </a:p>
          <a:p>
            <a:pPr fontAlgn="auto">
              <a:spcAft>
                <a:spcPts val="0"/>
              </a:spcAft>
              <a:defRPr/>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581923" y="4355907"/>
            <a:ext cx="4478494" cy="2025844"/>
          </a:xfrm>
          <a:prstGeom prst="roundRect">
            <a:avLst/>
          </a:prstGeom>
          <a:ln w="6350"/>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ja-JP" altLang="en-US"/>
          </a:p>
        </p:txBody>
      </p:sp>
      <p:sp>
        <p:nvSpPr>
          <p:cNvPr id="12" name="タイトル 1"/>
          <p:cNvSpPr txBox="1">
            <a:spLocks/>
          </p:cNvSpPr>
          <p:nvPr/>
        </p:nvSpPr>
        <p:spPr>
          <a:xfrm>
            <a:off x="783034" y="4437112"/>
            <a:ext cx="4212071" cy="1751652"/>
          </a:xfrm>
          <a:prstGeom prst="rect">
            <a:avLst/>
          </a:prstGeom>
        </p:spPr>
        <p:txBody>
          <a:bodyPr anchor="ctr"/>
          <a:lstStyle/>
          <a:p>
            <a:pPr fontAlgn="auto">
              <a:spcAft>
                <a:spcPts val="0"/>
              </a:spcAft>
              <a:defRPr/>
            </a:pPr>
            <a:r>
              <a:rPr lang="ja-JP" altLang="en-US" sz="2000" dirty="0">
                <a:latin typeface="HGP創英角ﾎﾟｯﾌﾟ体" panose="040B0A00000000000000" pitchFamily="50" charset="-128"/>
                <a:ea typeface="HGP創英角ﾎﾟｯﾌﾟ体" panose="040B0A00000000000000" pitchFamily="50" charset="-128"/>
                <a:cs typeface="メイリオ" panose="020B0604030504040204" pitchFamily="50" charset="-128"/>
              </a:rPr>
              <a:t>“ ヒロシマ・フクシマは連帯して、放射能汚染のない安心・安全な、生存権が保障された暮らしを実現しましょう </a:t>
            </a:r>
            <a:r>
              <a:rPr lang="en-US" altLang="ja-JP" sz="2000" dirty="0">
                <a:latin typeface="HGP創英角ﾎﾟｯﾌﾟ体" panose="040B0A00000000000000" pitchFamily="50" charset="-128"/>
                <a:ea typeface="HGP創英角ﾎﾟｯﾌﾟ体" panose="040B0A00000000000000" pitchFamily="50" charset="-128"/>
                <a:cs typeface="メイリオ" panose="020B0604030504040204" pitchFamily="50" charset="-128"/>
              </a:rPr>
              <a:t>”</a:t>
            </a:r>
            <a:endParaRPr lang="ja-JP" altLang="en-US" sz="2000" dirty="0">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13" name="タイトル 1"/>
          <p:cNvSpPr txBox="1">
            <a:spLocks/>
          </p:cNvSpPr>
          <p:nvPr/>
        </p:nvSpPr>
        <p:spPr>
          <a:xfrm>
            <a:off x="2884981" y="5808040"/>
            <a:ext cx="1800200" cy="431800"/>
          </a:xfrm>
          <a:prstGeom prst="rect">
            <a:avLst/>
          </a:prstGeom>
        </p:spPr>
        <p:txBody>
          <a:bodyPr anchor="ctr">
            <a:normAutofit fontScale="97500"/>
          </a:bodyPr>
          <a:lstStyle/>
          <a:p>
            <a:pPr fontAlgn="auto">
              <a:spcAft>
                <a:spcPts val="0"/>
              </a:spcAf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当日案内チラシより</a:t>
            </a:r>
          </a:p>
        </p:txBody>
      </p:sp>
      <p:sp>
        <p:nvSpPr>
          <p:cNvPr id="14" name="タイトル 1"/>
          <p:cNvSpPr txBox="1">
            <a:spLocks/>
          </p:cNvSpPr>
          <p:nvPr/>
        </p:nvSpPr>
        <p:spPr>
          <a:xfrm>
            <a:off x="5619190" y="4652963"/>
            <a:ext cx="3097213" cy="431800"/>
          </a:xfrm>
          <a:prstGeom prst="rect">
            <a:avLst/>
          </a:prstGeom>
        </p:spPr>
        <p:txBody>
          <a:bodyPr anchor="ctr"/>
          <a:lstStyle/>
          <a:p>
            <a:pPr fontAlgn="auto">
              <a:spcAft>
                <a:spcPts val="0"/>
              </a:spcAft>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報告者：哲野イサク</a:t>
            </a:r>
          </a:p>
        </p:txBody>
      </p:sp>
      <p:sp>
        <p:nvSpPr>
          <p:cNvPr id="15" name="タイトル 1"/>
          <p:cNvSpPr txBox="1">
            <a:spLocks/>
          </p:cNvSpPr>
          <p:nvPr/>
        </p:nvSpPr>
        <p:spPr>
          <a:xfrm>
            <a:off x="6539334" y="4958147"/>
            <a:ext cx="2353146" cy="431800"/>
          </a:xfrm>
          <a:prstGeom prst="rect">
            <a:avLst/>
          </a:prstGeom>
        </p:spPr>
        <p:txBody>
          <a:bodyPr anchor="ctr"/>
          <a:lstStyle/>
          <a:p>
            <a:pPr fontAlgn="auto">
              <a:spcAft>
                <a:spcPts val="0"/>
              </a:spcAft>
              <a:defRPr/>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Web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ジャーナリスト</a:t>
            </a:r>
          </a:p>
        </p:txBody>
      </p:sp>
      <p:sp>
        <p:nvSpPr>
          <p:cNvPr id="17" name="タイトル 1"/>
          <p:cNvSpPr txBox="1">
            <a:spLocks/>
          </p:cNvSpPr>
          <p:nvPr/>
        </p:nvSpPr>
        <p:spPr>
          <a:xfrm>
            <a:off x="6322023" y="5282905"/>
            <a:ext cx="2730384" cy="433388"/>
          </a:xfrm>
          <a:prstGeom prst="rect">
            <a:avLst/>
          </a:prstGeom>
        </p:spPr>
        <p:txBody>
          <a:bodyPr anchor="ctr"/>
          <a:lstStyle/>
          <a:p>
            <a:pPr fontAlgn="auto">
              <a:spcAft>
                <a:spcPts val="0"/>
              </a:spcAf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（図・表作成：網野沙羅）</a:t>
            </a:r>
          </a:p>
        </p:txBody>
      </p:sp>
      <p:sp>
        <p:nvSpPr>
          <p:cNvPr id="18" name="タイトル 1"/>
          <p:cNvSpPr txBox="1">
            <a:spLocks/>
          </p:cNvSpPr>
          <p:nvPr/>
        </p:nvSpPr>
        <p:spPr>
          <a:xfrm>
            <a:off x="7524750" y="6381750"/>
            <a:ext cx="1504950" cy="431800"/>
          </a:xfrm>
          <a:prstGeom prst="rect">
            <a:avLst/>
          </a:prstGeom>
        </p:spPr>
        <p:txBody>
          <a:bodyPr anchor="ctr">
            <a:normAutofit fontScale="97500"/>
          </a:bodyPr>
          <a:lstStyle/>
          <a:p>
            <a:pPr fontAlgn="auto">
              <a:spcAft>
                <a:spcPts val="0"/>
              </a:spcAft>
              <a:defRPr/>
            </a:pP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日作成</a:t>
            </a:r>
          </a:p>
        </p:txBody>
      </p:sp>
      <p:sp>
        <p:nvSpPr>
          <p:cNvPr id="19" name="テキスト ボックス 18"/>
          <p:cNvSpPr txBox="1"/>
          <p:nvPr/>
        </p:nvSpPr>
        <p:spPr>
          <a:xfrm>
            <a:off x="4350815" y="2204864"/>
            <a:ext cx="2236510" cy="584775"/>
          </a:xfrm>
          <a:prstGeom prst="rect">
            <a:avLst/>
          </a:prstGeom>
          <a:noFill/>
        </p:spPr>
        <p:txBody>
          <a:bodyPr wrap="none" rtlCol="0">
            <a:spAutoFit/>
          </a:bodyPr>
          <a:lstStyle/>
          <a:p>
            <a:r>
              <a:rPr lang="ja-JP" altLang="en-US"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ヒロシマ　</a:t>
            </a:r>
            <a:endParaRPr kumimoji="1" lang="ja-JP" altLang="en-US" sz="3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5128330" y="5112948"/>
            <a:ext cx="1260206" cy="276999"/>
          </a:xfrm>
          <a:prstGeom prst="rect">
            <a:avLst/>
          </a:prstGeom>
          <a:noFill/>
        </p:spPr>
        <p:txBody>
          <a:bodyPr wrap="square" rtlCol="0">
            <a:spAutoFit/>
          </a:bodyPr>
          <a:lstStyle/>
          <a:p>
            <a:r>
              <a:rPr lang="ja-JP" altLang="en-US" sz="12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被曝なき世界へ</a:t>
            </a:r>
            <a:endParaRPr kumimoji="1" lang="ja-JP" altLang="en-US" sz="12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2304" y="5389947"/>
            <a:ext cx="686435" cy="829927"/>
          </a:xfrm>
          <a:prstGeom prst="rect">
            <a:avLst/>
          </a:prstGeom>
        </p:spPr>
      </p:pic>
      <p:sp>
        <p:nvSpPr>
          <p:cNvPr id="3" name="テキスト ボックス 2"/>
          <p:cNvSpPr txBox="1"/>
          <p:nvPr/>
        </p:nvSpPr>
        <p:spPr>
          <a:xfrm>
            <a:off x="1328147" y="3272730"/>
            <a:ext cx="6340197" cy="830997"/>
          </a:xfrm>
          <a:prstGeom prst="rect">
            <a:avLst/>
          </a:prstGeom>
          <a:noFill/>
        </p:spPr>
        <p:txBody>
          <a:bodyPr wrap="none" rtlCol="0">
            <a:spAutoFit/>
          </a:bodyPr>
          <a:lstStyle/>
          <a:p>
            <a:r>
              <a:rPr lang="ja-JP" altLang="en-US" sz="48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放射能安全神話の克服</a:t>
            </a:r>
            <a:endParaRPr kumimoji="1" lang="ja-JP" altLang="en-US" sz="4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4490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5"/>
          <p:cNvSpPr txBox="1">
            <a:spLocks/>
          </p:cNvSpPr>
          <p:nvPr/>
        </p:nvSpPr>
        <p:spPr bwMode="auto">
          <a:xfrm>
            <a:off x="179512" y="116632"/>
            <a:ext cx="5724636" cy="62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添付資料２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LSS</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批判要点一覧表</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8680"/>
            <a:ext cx="7945446" cy="6270345"/>
          </a:xfrm>
          <a:prstGeom prst="rect">
            <a:avLst/>
          </a:prstGeom>
        </p:spPr>
      </p:pic>
      <p:sp>
        <p:nvSpPr>
          <p:cNvPr id="6" name="テキスト ボックス 5"/>
          <p:cNvSpPr txBox="1"/>
          <p:nvPr/>
        </p:nvSpPr>
        <p:spPr>
          <a:xfrm>
            <a:off x="8747752" y="6441882"/>
            <a:ext cx="340158"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9</a:t>
            </a:r>
          </a:p>
        </p:txBody>
      </p:sp>
    </p:spTree>
    <p:extLst>
      <p:ext uri="{BB962C8B-B14F-4D97-AF65-F5344CB8AC3E}">
        <p14:creationId xmlns:p14="http://schemas.microsoft.com/office/powerpoint/2010/main" val="103378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2" y="188913"/>
            <a:ext cx="8784976" cy="86382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12292" name="テキスト ボックス 10"/>
          <p:cNvSpPr txBox="1">
            <a:spLocks noChangeArrowheads="1"/>
          </p:cNvSpPr>
          <p:nvPr/>
        </p:nvSpPr>
        <p:spPr bwMode="auto">
          <a:xfrm>
            <a:off x="472281" y="1291656"/>
            <a:ext cx="82041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LSS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は、アメリカ軍部にとってだけでなく、国際的に核推進を行おうとする人たちにとって極めて都合の良い研究でした。そして長い時間をかけて</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LSS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は彼らの“バイブル”となりました。</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そして国際的に核推進を行おうとする人たちはその利益を中心にした共同体を作りながら、</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LSS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を基盤に核推進のための“放射線防護”のリスクモデル</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（その実は被曝強制を合理化・正当化するリスクモデルですが）</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を作り、そのモデルを基に国際的な放射線防護のための勧告を行うようになったのです。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そのモデルを一言でいえば、</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100mSv</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以下の被曝では、健康に害があるという科学的証拠はない」</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といういい方であり、さらにそれを一歩進めた</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100mSv</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以下</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の被曝は安全である」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といういい方です。この学説を、私は</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「放射能安全神話」</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と呼んでいます。</a:t>
            </a:r>
          </a:p>
        </p:txBody>
      </p:sp>
      <p:sp>
        <p:nvSpPr>
          <p:cNvPr id="12293" name="テキスト ボックス 11"/>
          <p:cNvSpPr txBox="1">
            <a:spLocks noChangeArrowheads="1"/>
          </p:cNvSpPr>
          <p:nvPr/>
        </p:nvSpPr>
        <p:spPr bwMode="auto">
          <a:xfrm>
            <a:off x="611187" y="5824114"/>
            <a:ext cx="7777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600" dirty="0">
                <a:solidFill>
                  <a:srgbClr val="FF0000"/>
                </a:solidFill>
                <a:latin typeface="HG丸ｺﾞｼｯｸM-PRO" panose="020F0600000000000000" pitchFamily="50" charset="-128"/>
                <a:ea typeface="HG丸ｺﾞｼｯｸM-PRO" panose="020F0600000000000000" pitchFamily="50" charset="-128"/>
              </a:rPr>
              <a:t>「放射能安全神話」形成とそれを支える構造について詳しく触れることができませんので、その構造をチャートに</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して次頁に、また</a:t>
            </a:r>
            <a:r>
              <a:rPr lang="en-US" altLang="ja-JP" sz="1600" dirty="0" smtClean="0">
                <a:solidFill>
                  <a:srgbClr val="FF0000"/>
                </a:solidFill>
                <a:latin typeface="HG丸ｺﾞｼｯｸM-PRO" panose="020F0600000000000000" pitchFamily="50" charset="-128"/>
                <a:ea typeface="HG丸ｺﾞｼｯｸM-PRO" panose="020F0600000000000000" pitchFamily="50" charset="-128"/>
              </a:rPr>
              <a:t>LSS</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から</a:t>
            </a:r>
            <a:r>
              <a:rPr lang="en-US" altLang="ja-JP" sz="1600" dirty="0" smtClean="0">
                <a:solidFill>
                  <a:srgbClr val="FF0000"/>
                </a:solidFill>
                <a:latin typeface="HG丸ｺﾞｼｯｸM-PRO" panose="020F0600000000000000" pitchFamily="50" charset="-128"/>
                <a:ea typeface="HG丸ｺﾞｼｯｸM-PRO" panose="020F0600000000000000" pitchFamily="50" charset="-128"/>
              </a:rPr>
              <a:t>ICRP</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勧告形成に至る流れを次々頁にお示し</a:t>
            </a:r>
            <a:r>
              <a:rPr lang="ja-JP" altLang="en-US" sz="1600" dirty="0">
                <a:solidFill>
                  <a:srgbClr val="FF0000"/>
                </a:solidFill>
                <a:latin typeface="HG丸ｺﾞｼｯｸM-PRO" panose="020F0600000000000000" pitchFamily="50" charset="-128"/>
                <a:ea typeface="HG丸ｺﾞｼｯｸM-PRO" panose="020F0600000000000000" pitchFamily="50" charset="-128"/>
              </a:rPr>
              <a:t>します）</a:t>
            </a:r>
          </a:p>
        </p:txBody>
      </p:sp>
      <p:sp>
        <p:nvSpPr>
          <p:cNvPr id="7" name="タイトル 15"/>
          <p:cNvSpPr txBox="1">
            <a:spLocks/>
          </p:cNvSpPr>
          <p:nvPr/>
        </p:nvSpPr>
        <p:spPr bwMode="auto">
          <a:xfrm>
            <a:off x="215516" y="188640"/>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８．放射能安全神話の形成</a:t>
            </a:r>
          </a:p>
        </p:txBody>
      </p:sp>
      <p:sp>
        <p:nvSpPr>
          <p:cNvPr id="9" name="テキスト ボックス 8"/>
          <p:cNvSpPr txBox="1"/>
          <p:nvPr/>
        </p:nvSpPr>
        <p:spPr>
          <a:xfrm>
            <a:off x="8604448" y="6441882"/>
            <a:ext cx="495649"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10</a:t>
            </a:r>
          </a:p>
        </p:txBody>
      </p:sp>
    </p:spTree>
    <p:extLst>
      <p:ext uri="{BB962C8B-B14F-4D97-AF65-F5344CB8AC3E}">
        <p14:creationId xmlns:p14="http://schemas.microsoft.com/office/powerpoint/2010/main" val="371145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7" name="タイトル 15"/>
          <p:cNvSpPr txBox="1">
            <a:spLocks/>
          </p:cNvSpPr>
          <p:nvPr/>
        </p:nvSpPr>
        <p:spPr bwMode="auto">
          <a:xfrm>
            <a:off x="1043608" y="0"/>
            <a:ext cx="529258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添付資料３　「放射能安全神話」概念図</a:t>
            </a:r>
          </a:p>
        </p:txBody>
      </p:sp>
      <p:sp>
        <p:nvSpPr>
          <p:cNvPr id="9" name="テキスト ボックス 8"/>
          <p:cNvSpPr txBox="1"/>
          <p:nvPr/>
        </p:nvSpPr>
        <p:spPr>
          <a:xfrm>
            <a:off x="8604448" y="6441882"/>
            <a:ext cx="495649"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11</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60" y="523190"/>
            <a:ext cx="6888480" cy="6288024"/>
          </a:xfrm>
          <a:prstGeom prst="rect">
            <a:avLst/>
          </a:prstGeom>
        </p:spPr>
      </p:pic>
    </p:spTree>
    <p:extLst>
      <p:ext uri="{BB962C8B-B14F-4D97-AF65-F5344CB8AC3E}">
        <p14:creationId xmlns:p14="http://schemas.microsoft.com/office/powerpoint/2010/main" val="38180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5"/>
          <p:cNvSpPr txBox="1">
            <a:spLocks/>
          </p:cNvSpPr>
          <p:nvPr/>
        </p:nvSpPr>
        <p:spPr bwMode="auto">
          <a:xfrm rot="5400000">
            <a:off x="5935891" y="3064700"/>
            <a:ext cx="5697153"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添付資料</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LSS</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勧告形成のながれ</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放射</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線防護政策の骨格と成り立ち</a:t>
            </a:r>
            <a:endPar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89695" y="-728508"/>
            <a:ext cx="5879643" cy="8459032"/>
          </a:xfrm>
          <a:prstGeom prst="rect">
            <a:avLst/>
          </a:prstGeom>
        </p:spPr>
      </p:pic>
      <p:sp>
        <p:nvSpPr>
          <p:cNvPr id="6" name="テキスト ボックス 5"/>
          <p:cNvSpPr txBox="1"/>
          <p:nvPr/>
        </p:nvSpPr>
        <p:spPr>
          <a:xfrm>
            <a:off x="8604448" y="6441882"/>
            <a:ext cx="495649"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12</a:t>
            </a:r>
          </a:p>
        </p:txBody>
      </p:sp>
    </p:spTree>
    <p:extLst>
      <p:ext uri="{BB962C8B-B14F-4D97-AF65-F5344CB8AC3E}">
        <p14:creationId xmlns:p14="http://schemas.microsoft.com/office/powerpoint/2010/main" val="112412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9512" y="188913"/>
            <a:ext cx="8784976" cy="86382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14340" name="テキスト ボックス 10"/>
          <p:cNvSpPr txBox="1">
            <a:spLocks noChangeArrowheads="1"/>
          </p:cNvSpPr>
          <p:nvPr/>
        </p:nvSpPr>
        <p:spPr bwMode="auto">
          <a:xfrm>
            <a:off x="215516" y="1253073"/>
            <a:ext cx="6228692"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「放射能安全神話」に基づいて、放射線“防護”の勧告</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（その実被曝強制・被曝受忍の勧告）</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を行っているのが、</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（国際放射線防護委員会）</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です</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（表１　</a:t>
            </a:r>
            <a:r>
              <a:rPr lang="en-US" altLang="ja-JP"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放射線防護の</a:t>
            </a:r>
            <a:r>
              <a:rPr lang="en-US" altLang="ja-JP"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原則参照のこと）</a:t>
            </a:r>
            <a:endParaRPr lang="en-US" altLang="ja-JP"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勧告は現在国際的にもっとも権威あるものとされ、各国政府がこの勧告を受け入れて、国内放射線防護行政あるいは放射線規制行政の指針としています</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（ドイツなど一部先進国では変化が現れています）</a:t>
            </a:r>
            <a:endPar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もちろん</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“フクシマ事故”後の日本政府も</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勧告を全面的・無批判に取り入れ、避難基準、放射能汚染食品規制基準、原子力災害対策指針、放射性物質放・排出基準などが作成されています。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特</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に放射能汚染の著しい福島現地の様々な対策、これは被曝医療対策も含めて、が</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勧告に基づいてなされていますので、</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内部被曝</a:t>
            </a: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のリスクを</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一切無視した、危険な政策</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となっています。</a:t>
            </a:r>
          </a:p>
        </p:txBody>
      </p:sp>
      <p:sp>
        <p:nvSpPr>
          <p:cNvPr id="6" name="タイトル 15"/>
          <p:cNvSpPr txBox="1">
            <a:spLocks/>
          </p:cNvSpPr>
          <p:nvPr/>
        </p:nvSpPr>
        <p:spPr bwMode="auto">
          <a:xfrm>
            <a:off x="215516" y="188640"/>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９．放射能安全神話に基づく</a:t>
            </a:r>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勧告</a:t>
            </a:r>
            <a:endPar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8604448" y="6441882"/>
            <a:ext cx="495649"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13</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298" y="1527577"/>
            <a:ext cx="2853960" cy="4914305"/>
          </a:xfrm>
          <a:prstGeom prst="rect">
            <a:avLst/>
          </a:prstGeom>
        </p:spPr>
      </p:pic>
      <p:sp>
        <p:nvSpPr>
          <p:cNvPr id="10" name="テキスト ボックス 9"/>
          <p:cNvSpPr txBox="1"/>
          <p:nvPr/>
        </p:nvSpPr>
        <p:spPr>
          <a:xfrm>
            <a:off x="6272648" y="1196752"/>
            <a:ext cx="603608" cy="261610"/>
          </a:xfrm>
          <a:prstGeom prst="rect">
            <a:avLst/>
          </a:prstGeom>
          <a:solidFill>
            <a:schemeClr val="bg1"/>
          </a:solidFill>
          <a:ln>
            <a:solidFill>
              <a:schemeClr val="tx1"/>
            </a:solidFill>
          </a:ln>
        </p:spPr>
        <p:txBody>
          <a:bodyPr wrap="square" rtlCol="0">
            <a:spAutoFit/>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表１</a:t>
            </a:r>
            <a:endParaRPr kumimoji="1" lang="ja-JP" altLang="en-US" sz="11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2134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2" y="188913"/>
            <a:ext cx="8784976" cy="122386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5" name="テキスト ボックス 4"/>
          <p:cNvSpPr txBox="1"/>
          <p:nvPr/>
        </p:nvSpPr>
        <p:spPr>
          <a:xfrm>
            <a:off x="8604448" y="6441882"/>
            <a:ext cx="495649"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14</a:t>
            </a:r>
          </a:p>
        </p:txBody>
      </p:sp>
      <p:sp>
        <p:nvSpPr>
          <p:cNvPr id="8" name="タイトル 15"/>
          <p:cNvSpPr txBox="1">
            <a:spLocks/>
          </p:cNvSpPr>
          <p:nvPr/>
        </p:nvSpPr>
        <p:spPr bwMode="auto">
          <a:xfrm>
            <a:off x="215516" y="332135"/>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10</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ヒロシマ</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でも</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フクシマでも</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低線量</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内部被曝</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は無視</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されてきた</a:t>
            </a:r>
            <a:endPar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10"/>
          <p:cNvSpPr txBox="1">
            <a:spLocks noChangeArrowheads="1"/>
          </p:cNvSpPr>
          <p:nvPr/>
        </p:nvSpPr>
        <p:spPr bwMode="auto">
          <a:xfrm>
            <a:off x="828229" y="1771069"/>
            <a:ext cx="734417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このようにして、低線量内部被曝の影響はフクシマにおいて無視され続けています。そして放射能安全神話のもとに低線量内部被曝強制・受忍政策が一貫して推し進められています。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じつは広島・長崎でも低線量内部被曝は無視されてきました。その影響は放射線の影響ではなく、他の要因や交絡因子</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のせいで</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あると</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され、多く</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の原爆被爆者は見捨てられてきたのでした。代表的には“原爆ぶらぶら病”などですが、</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1994</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年に成立した被爆者援護法の後でも無視</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され、あるいは</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見捨てられようとしています。現在も“黒い雨”被曝訴訟や入市被曝訴訟などが今なお継続中です。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4"/>
          <p:cNvSpPr txBox="1">
            <a:spLocks noChangeArrowheads="1"/>
          </p:cNvSpPr>
          <p:nvPr/>
        </p:nvSpPr>
        <p:spPr bwMode="auto">
          <a:xfrm>
            <a:off x="803804" y="5501252"/>
            <a:ext cx="73685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dirty="0" smtClean="0">
                <a:solidFill>
                  <a:srgbClr val="FF0000"/>
                </a:solidFill>
                <a:latin typeface="HG丸ｺﾞｼｯｸM-PRO" panose="020F0600000000000000" pitchFamily="50" charset="-128"/>
                <a:ea typeface="HG丸ｺﾞｼｯｸM-PRO" panose="020F0600000000000000" pitchFamily="50" charset="-128"/>
              </a:rPr>
              <a:t>注</a:t>
            </a:r>
            <a:r>
              <a:rPr lang="ja-JP" altLang="en-US" sz="1400" dirty="0">
                <a:solidFill>
                  <a:srgbClr val="FF0000"/>
                </a:solidFill>
                <a:latin typeface="HG丸ｺﾞｼｯｸM-PRO" panose="020F0600000000000000" pitchFamily="50" charset="-128"/>
                <a:ea typeface="HG丸ｺﾞｼｯｸM-PRO" panose="020F0600000000000000" pitchFamily="50" charset="-128"/>
              </a:rPr>
              <a:t>：“黒い雨”がすべて黒かったわけではありません。大気中に舞い上がった放射性降下物が雨と混じって降下したのですが、その際原爆火災の煤と混じって降下したために“黒い雨”となりました。煤と混じらずに普通の雨となって、あるいは通常の放射性降下物として地上に降り、内部被曝の原因因子の</a:t>
            </a:r>
            <a:r>
              <a:rPr lang="en-US" altLang="ja-JP" sz="1400" dirty="0">
                <a:solidFill>
                  <a:srgbClr val="FF0000"/>
                </a:solidFill>
                <a:latin typeface="HG丸ｺﾞｼｯｸM-PRO" panose="020F0600000000000000" pitchFamily="50" charset="-128"/>
                <a:ea typeface="HG丸ｺﾞｼｯｸM-PRO" panose="020F0600000000000000" pitchFamily="50" charset="-128"/>
              </a:rPr>
              <a:t>1</a:t>
            </a:r>
            <a:r>
              <a:rPr lang="ja-JP" altLang="en-US" sz="1400" dirty="0" smtClean="0">
                <a:solidFill>
                  <a:srgbClr val="FF0000"/>
                </a:solidFill>
                <a:latin typeface="HG丸ｺﾞｼｯｸM-PRO" panose="020F0600000000000000" pitchFamily="50" charset="-128"/>
                <a:ea typeface="HG丸ｺﾞｼｯｸM-PRO" panose="020F0600000000000000" pitchFamily="50" charset="-128"/>
              </a:rPr>
              <a:t>つとなったケースも多かったのです。</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1785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9512" y="188913"/>
            <a:ext cx="8784976" cy="122386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16388" name="テキスト ボックス 10"/>
          <p:cNvSpPr txBox="1">
            <a:spLocks noChangeArrowheads="1"/>
          </p:cNvSpPr>
          <p:nvPr/>
        </p:nvSpPr>
        <p:spPr bwMode="auto">
          <a:xfrm>
            <a:off x="331787" y="1556792"/>
            <a:ext cx="8768309"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残念ながら、人類最初の被曝地ヒロシマの私たちが、原爆による放射線の影響を、特に低線量内部被曝の影響を、理論的・科学的に理解しているとはいえません。ですから広島原爆資料館に行っても、熱線や爆風、一次放射線による強烈な外部被曝影響は一部理解できても、低線量内部被曝影響は全くなにもわからないのです。</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これ</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が「フクシマ放射能危機」に際してヒロシマが全く無力だった大きな要因です。</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　しかし</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今からでも</a:t>
            </a:r>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原爆の放射能の影響で何が私たちに起こったのか</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を科学的知見として身につける必要があります。そしてこれをヒロシマ・フクシマのための「知的共有財産」としていく必要があります。この知的財産形成は</a:t>
            </a:r>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「ヒロシマの使命」</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といえましょう</a:t>
            </a:r>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dirty="0" smtClean="0">
                <a:latin typeface="メイリオ" panose="020B0604030504040204" pitchFamily="50" charset="-128"/>
                <a:ea typeface="メイリオ" panose="020B0604030504040204" pitchFamily="50" charset="-128"/>
                <a:cs typeface="メイリオ" panose="020B0604030504040204" pitchFamily="50" charset="-128"/>
              </a:rPr>
              <a:t>　この</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知的財産抜きに「フクシマとの連帯」は成立しえません。</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8604448" y="6441882"/>
            <a:ext cx="495649"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15</a:t>
            </a:r>
          </a:p>
        </p:txBody>
      </p:sp>
      <p:sp>
        <p:nvSpPr>
          <p:cNvPr id="8" name="タイトル 15"/>
          <p:cNvSpPr txBox="1">
            <a:spLocks/>
          </p:cNvSpPr>
          <p:nvPr/>
        </p:nvSpPr>
        <p:spPr bwMode="auto">
          <a:xfrm>
            <a:off x="215516" y="332135"/>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3200" b="1"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広島の人間が原爆による低線量内部</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被曝</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影響</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をまず理解すること</a:t>
            </a:r>
            <a:endPar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8921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2" y="188913"/>
            <a:ext cx="8784976" cy="122386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17412" name="テキスト ボックス 10"/>
          <p:cNvSpPr txBox="1">
            <a:spLocks noChangeArrowheads="1"/>
          </p:cNvSpPr>
          <p:nvPr/>
        </p:nvSpPr>
        <p:spPr bwMode="auto">
          <a:xfrm>
            <a:off x="273760" y="1628800"/>
            <a:ext cx="86187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低線量内部被曝に限ってみれば、フクシマ原発事故の放射能に</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よる健康影響</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は、広島・長崎のそれとは比較にならないほど巨大です。すでに</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トン近い放射性物質</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（ウラン換算）</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が放出されており、現在でも</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号機から</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号機には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トン近い放射性物質が極めて不安定なまま、あるいはほぼ剥き出し状態のまま、ただ水で冷却して現状を維持し、暴走を食い止めているのが実情です。</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表</a:t>
            </a:r>
            <a:r>
              <a:rPr lang="en-US" altLang="ja-JP"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参照</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のこと</a:t>
            </a:r>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8604448" y="6441882"/>
            <a:ext cx="495649"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16</a:t>
            </a:r>
          </a:p>
        </p:txBody>
      </p:sp>
      <p:sp>
        <p:nvSpPr>
          <p:cNvPr id="7" name="タイトル 15"/>
          <p:cNvSpPr txBox="1">
            <a:spLocks/>
          </p:cNvSpPr>
          <p:nvPr/>
        </p:nvSpPr>
        <p:spPr bwMode="auto">
          <a:xfrm>
            <a:off x="215516" y="332135"/>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3200" b="1"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“ヒロシマ・ナガサキ”とは比較</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ならない</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巨大なフクシマ原発事故の影響</a:t>
            </a:r>
            <a:endPar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273760" y="3764226"/>
            <a:ext cx="5666392" cy="2862322"/>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これに比べて</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広島原爆で使われた放射能はウランで</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60kg</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に過ぎませんでした。このうち約</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1kg</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弱が核爆発し、残りは放射性降下物となって拡散し、低線量内部被曝の原因となりました。</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フクシマ事故の影響はその放射能量から見ると</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「フクシマ放射能危機」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と呼ぶのがふさわしく、その影響はヒロシマ・ナガサキなど足下にも及ばぬほど幅広く、奥深く長期間に及ぶでしょう。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0384" y="3212976"/>
            <a:ext cx="3124104" cy="3299091"/>
          </a:xfrm>
          <a:prstGeom prst="rect">
            <a:avLst/>
          </a:prstGeom>
        </p:spPr>
      </p:pic>
      <p:sp>
        <p:nvSpPr>
          <p:cNvPr id="11" name="テキスト ボックス 10"/>
          <p:cNvSpPr txBox="1"/>
          <p:nvPr/>
        </p:nvSpPr>
        <p:spPr>
          <a:xfrm>
            <a:off x="5624576" y="3239398"/>
            <a:ext cx="531600" cy="261610"/>
          </a:xfrm>
          <a:prstGeom prst="rect">
            <a:avLst/>
          </a:prstGeom>
          <a:solidFill>
            <a:schemeClr val="bg1"/>
          </a:solidFill>
          <a:ln>
            <a:solidFill>
              <a:schemeClr val="tx1"/>
            </a:solidFill>
          </a:ln>
        </p:spPr>
        <p:txBody>
          <a:bodyPr wrap="square" rtlCol="0">
            <a:spAutoFit/>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表</a:t>
            </a:r>
            <a:r>
              <a:rPr kumimoji="1" lang="en-US" altLang="ja-JP" sz="1100" b="1" dirty="0" smtClean="0">
                <a:latin typeface="HG丸ｺﾞｼｯｸM-PRO" panose="020F0600000000000000" pitchFamily="50" charset="-128"/>
                <a:ea typeface="HG丸ｺﾞｼｯｸM-PRO" panose="020F0600000000000000" pitchFamily="50" charset="-128"/>
              </a:rPr>
              <a:t>2</a:t>
            </a:r>
          </a:p>
        </p:txBody>
      </p:sp>
    </p:spTree>
    <p:extLst>
      <p:ext uri="{BB962C8B-B14F-4D97-AF65-F5344CB8AC3E}">
        <p14:creationId xmlns:p14="http://schemas.microsoft.com/office/powerpoint/2010/main" val="2954252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2" y="188913"/>
            <a:ext cx="8784976" cy="86382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7" name="タイトル 15"/>
          <p:cNvSpPr txBox="1">
            <a:spLocks/>
          </p:cNvSpPr>
          <p:nvPr/>
        </p:nvSpPr>
        <p:spPr bwMode="auto">
          <a:xfrm>
            <a:off x="215516" y="188913"/>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en-US" altLang="ja-JP" sz="3200" b="1" dirty="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3200" b="1"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放射能安全神話の克服</a:t>
            </a:r>
            <a:endPar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18436" name="テキスト ボックス 10"/>
          <p:cNvSpPr txBox="1">
            <a:spLocks noChangeArrowheads="1"/>
          </p:cNvSpPr>
          <p:nvPr/>
        </p:nvSpPr>
        <p:spPr bwMode="auto">
          <a:xfrm>
            <a:off x="575766" y="1425124"/>
            <a:ext cx="799246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ヒロシマとフクシマが共に立ち向かうべき課題は、</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放射能安全神話</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に対する理性的・科学的批判を通じての克服</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両地の市民がこれを克服するため、協働することが、</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ヒロシマ・フクシマの連帯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なの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だと私は考えます。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いかにして立ち向かうか、どのような方法、運動形態があるかはこれから様々な角度から考えていかなければなりません。それには真剣な討議の積み重ねが必要でしょう。しかし</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つだけ</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確かなことがあります。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これ</a:t>
            </a:r>
            <a:r>
              <a:rPr lang="ja-JP" altLang="en-US"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放射能安全神話</a:t>
            </a:r>
            <a:r>
              <a:rPr lang="ja-JP" altLang="en-US"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の克服」）</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を実現するためには、</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低線量内部被曝に関する理解を知的共有財産として、認識と情報を共有し、常に同じ目標（ベクトル）をめざして進むこと</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でしょう。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ご静聴ありがとうございました。</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8604448" y="6441882"/>
            <a:ext cx="495649"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17</a:t>
            </a:r>
          </a:p>
        </p:txBody>
      </p:sp>
    </p:spTree>
    <p:extLst>
      <p:ext uri="{BB962C8B-B14F-4D97-AF65-F5344CB8AC3E}">
        <p14:creationId xmlns:p14="http://schemas.microsoft.com/office/powerpoint/2010/main" val="176000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188913"/>
            <a:ext cx="8784976" cy="86382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074" name="タイトル 15"/>
          <p:cNvSpPr>
            <a:spLocks noGrp="1"/>
          </p:cNvSpPr>
          <p:nvPr>
            <p:ph type="ctrTitle"/>
          </p:nvPr>
        </p:nvSpPr>
        <p:spPr>
          <a:xfrm>
            <a:off x="215516" y="188913"/>
            <a:ext cx="8568505" cy="936625"/>
          </a:xfrm>
        </p:spPr>
        <p:txBody>
          <a:bodyPr/>
          <a:lstStyle/>
          <a:p>
            <a:pPr algn="l"/>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１．ヒロシマ・フクシマの“連帯”とは何か？</a:t>
            </a:r>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3076" name="テキスト ボックス 20"/>
          <p:cNvSpPr txBox="1">
            <a:spLocks noChangeArrowheads="1"/>
          </p:cNvSpPr>
          <p:nvPr/>
        </p:nvSpPr>
        <p:spPr bwMode="auto">
          <a:xfrm>
            <a:off x="611188" y="1412776"/>
            <a:ext cx="799326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ヒロシマとフクシマが“連帯”する、とは一体どういうことなの</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でしょうか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それは被爆地ヒロシマが、現地でボランティア活動を行ったり、あるいは避難者を受け入れたりする、一言でいえばフクシマを支援する、という</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ことだけなので</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しょうか？</a:t>
            </a:r>
          </a:p>
        </p:txBody>
      </p:sp>
      <p:sp>
        <p:nvSpPr>
          <p:cNvPr id="3077" name="テキスト ボックス 21"/>
          <p:cNvSpPr txBox="1">
            <a:spLocks noChangeArrowheads="1"/>
          </p:cNvSpPr>
          <p:nvPr/>
        </p:nvSpPr>
        <p:spPr bwMode="auto">
          <a:xfrm>
            <a:off x="611188" y="3344218"/>
            <a:ext cx="79932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私は、ヒロシマとフクシマが認識と情報を共有して</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、共通</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した課題に共に立ち向かおうとする</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ことが本当の“連帯”なのだと</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思います。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8" name="テキスト ボックス 22"/>
          <p:cNvSpPr txBox="1">
            <a:spLocks noChangeArrowheads="1"/>
          </p:cNvSpPr>
          <p:nvPr/>
        </p:nvSpPr>
        <p:spPr bwMode="auto">
          <a:xfrm>
            <a:off x="611188" y="4293096"/>
            <a:ext cx="45368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なぜヒロシマとフクシマは同じ課題に立ち向かわなくてはならないのでしょうか</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言い</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かえればなぜ“連帯”しなくてはならないのか</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これ</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が今日の私の報告のテーマです。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4365104"/>
            <a:ext cx="3599688" cy="2072640"/>
          </a:xfrm>
          <a:prstGeom prst="rect">
            <a:avLst/>
          </a:prstGeom>
        </p:spPr>
      </p:pic>
      <p:sp>
        <p:nvSpPr>
          <p:cNvPr id="6" name="テキスト ボックス 5"/>
          <p:cNvSpPr txBox="1"/>
          <p:nvPr/>
        </p:nvSpPr>
        <p:spPr>
          <a:xfrm>
            <a:off x="8747752" y="6441882"/>
            <a:ext cx="415498"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14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79512" y="188913"/>
            <a:ext cx="8784976" cy="86382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4100" name="テキスト ボックス 20"/>
          <p:cNvSpPr txBox="1">
            <a:spLocks noChangeArrowheads="1"/>
          </p:cNvSpPr>
          <p:nvPr/>
        </p:nvSpPr>
        <p:spPr bwMode="auto">
          <a:xfrm>
            <a:off x="557218" y="1352962"/>
            <a:ext cx="81728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なぜ、共に共通した課題に立ち向かわなくてはならないのかを考える前に、ヒロシマとフクシマの“共通項”は何かを考えたいと思います。</a:t>
            </a:r>
          </a:p>
        </p:txBody>
      </p:sp>
      <p:sp>
        <p:nvSpPr>
          <p:cNvPr id="4101" name="テキスト ボックス 21"/>
          <p:cNvSpPr txBox="1">
            <a:spLocks noChangeArrowheads="1"/>
          </p:cNvSpPr>
          <p:nvPr/>
        </p:nvSpPr>
        <p:spPr bwMode="auto">
          <a:xfrm>
            <a:off x="180528" y="2204864"/>
            <a:ext cx="77771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smtClean="0">
                <a:latin typeface="メイリオ" panose="020B0604030504040204" pitchFamily="50" charset="-128"/>
                <a:ea typeface="メイリオ" panose="020B0604030504040204" pitchFamily="50" charset="-128"/>
                <a:cs typeface="メイリオ" panose="020B0604030504040204" pitchFamily="50" charset="-128"/>
              </a:rPr>
              <a:t>① 共</a:t>
            </a:r>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に“被曝地”であるということ　</a:t>
            </a:r>
            <a:endParaRPr lang="en-US" altLang="ja-JP" sz="2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02" name="テキスト ボックス 6"/>
          <p:cNvSpPr txBox="1">
            <a:spLocks noChangeArrowheads="1"/>
          </p:cNvSpPr>
          <p:nvPr/>
        </p:nvSpPr>
        <p:spPr bwMode="auto">
          <a:xfrm>
            <a:off x="557218" y="2607200"/>
            <a:ext cx="81728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厳密に言えば、日本中いや世界中、人工放射能や人造放射能による被曝地でない場所は存在しません。しかしヒロシマとフクシマは共に極端な、極めてわかりやすい形での“被曝地”です。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03" name="テキスト ボックス 7"/>
          <p:cNvSpPr txBox="1">
            <a:spLocks noChangeArrowheads="1"/>
          </p:cNvSpPr>
          <p:nvPr/>
        </p:nvSpPr>
        <p:spPr bwMode="auto">
          <a:xfrm>
            <a:off x="180528" y="3788365"/>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smtClean="0">
                <a:latin typeface="メイリオ" panose="020B0604030504040204" pitchFamily="50" charset="-128"/>
                <a:ea typeface="メイリオ" panose="020B0604030504040204" pitchFamily="50" charset="-128"/>
                <a:cs typeface="メイリオ" panose="020B0604030504040204" pitchFamily="50" charset="-128"/>
              </a:rPr>
              <a:t>② 共</a:t>
            </a:r>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に低線量内部被曝の深刻な影響が無視され続けていること　</a:t>
            </a:r>
            <a:endParaRPr lang="en-US" altLang="ja-JP" sz="2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04" name="テキスト ボックス 8"/>
          <p:cNvSpPr txBox="1">
            <a:spLocks noChangeArrowheads="1"/>
          </p:cNvSpPr>
          <p:nvPr/>
        </p:nvSpPr>
        <p:spPr bwMode="auto">
          <a:xfrm>
            <a:off x="557218" y="4213423"/>
            <a:ext cx="80468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広島原爆で多くの広島市民が低線量内部</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被曝により苦しみました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。フクシマでも多くの福島県民</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（福島県民に限りませんが）</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が低線量内部被曝に苦しんでいます。そして共にその深刻な健康影響が無視され続けています。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05" name="テキスト ボックス 9"/>
          <p:cNvSpPr txBox="1">
            <a:spLocks noChangeArrowheads="1"/>
          </p:cNvSpPr>
          <p:nvPr/>
        </p:nvSpPr>
        <p:spPr bwMode="auto">
          <a:xfrm>
            <a:off x="417910" y="5661248"/>
            <a:ext cx="83712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注</a:t>
            </a:r>
            <a:r>
              <a:rPr lang="ja-JP" altLang="en-US" sz="1200" dirty="0">
                <a:solidFill>
                  <a:srgbClr val="FF0000"/>
                </a:solidFill>
                <a:latin typeface="HG丸ｺﾞｼｯｸM-PRO" panose="020F0600000000000000" pitchFamily="50" charset="-128"/>
                <a:ea typeface="HG丸ｺﾞｼｯｸM-PRO" panose="020F0600000000000000" pitchFamily="50" charset="-128"/>
              </a:rPr>
              <a:t>：人工放射能は文字通り、原子炉内や核爆発などで人工的に創り出された放射能のことです。それに対して人造放射能は、人間が自然に働きかけることによって増幅された放射能のことです。代表的には、ウランを採掘しようとして地中を掘り返し、そのためウラン鉱床に多く含むラドンを一緒に地表・大気中に送り出し、そのため被曝するといったケースではこれを人造放射能と分類することができます。なお、国際的に核推進・核容認の立場に立つ人たちは、人造放射能を“自然の放射能”に分類しています。</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タイトル 15"/>
          <p:cNvSpPr txBox="1">
            <a:spLocks/>
          </p:cNvSpPr>
          <p:nvPr/>
        </p:nvSpPr>
        <p:spPr bwMode="auto">
          <a:xfrm>
            <a:off x="215516" y="188913"/>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２．ヒロシマ・フクシマの共通項は何か？</a:t>
            </a:r>
          </a:p>
        </p:txBody>
      </p:sp>
      <p:sp>
        <p:nvSpPr>
          <p:cNvPr id="20" name="テキスト ボックス 19"/>
          <p:cNvSpPr txBox="1"/>
          <p:nvPr/>
        </p:nvSpPr>
        <p:spPr>
          <a:xfrm>
            <a:off x="8747752" y="6441882"/>
            <a:ext cx="340158"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0662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188913"/>
            <a:ext cx="8784976" cy="86382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2" name="タイトル 15"/>
          <p:cNvSpPr txBox="1">
            <a:spLocks/>
          </p:cNvSpPr>
          <p:nvPr/>
        </p:nvSpPr>
        <p:spPr bwMode="auto">
          <a:xfrm>
            <a:off x="215516" y="188913"/>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３．低線量内部被曝とは？－低線量被曝</a:t>
            </a:r>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10" name="テキスト ボックス 9"/>
          <p:cNvSpPr txBox="1"/>
          <p:nvPr/>
        </p:nvSpPr>
        <p:spPr>
          <a:xfrm>
            <a:off x="8747752" y="6441882"/>
            <a:ext cx="340158"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20"/>
          <p:cNvSpPr txBox="1">
            <a:spLocks noChangeArrowheads="1"/>
          </p:cNvSpPr>
          <p:nvPr/>
        </p:nvSpPr>
        <p:spPr bwMode="auto">
          <a:xfrm>
            <a:off x="179512" y="1268760"/>
            <a:ext cx="33847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①　低線量被曝</a:t>
            </a:r>
          </a:p>
        </p:txBody>
      </p:sp>
      <p:sp>
        <p:nvSpPr>
          <p:cNvPr id="15" name="テキスト ボックス 10"/>
          <p:cNvSpPr txBox="1">
            <a:spLocks noChangeArrowheads="1"/>
          </p:cNvSpPr>
          <p:nvPr/>
        </p:nvSpPr>
        <p:spPr bwMode="auto">
          <a:xfrm>
            <a:off x="647564" y="1772816"/>
            <a:ext cx="784887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国際放射線防護委員会（</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）の定義する被曝による健康影響を表した単位概念で“シーベルト”</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err="1" smtClean="0">
                <a:latin typeface="メイリオ" panose="020B0604030504040204" pitchFamily="50" charset="-128"/>
                <a:ea typeface="メイリオ" panose="020B0604030504040204" pitchFamily="50" charset="-128"/>
                <a:cs typeface="メイリオ" panose="020B0604030504040204" pitchFamily="50" charset="-128"/>
              </a:rPr>
              <a:t>Sv</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という単位</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（実効線量の単位）</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があります。</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系の学者・研究者は</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実効線量で</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ミリシーベルト</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100mSv=1000</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分の</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100Sv</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以下の被曝線量を“低線量被曝”と呼んでいます。</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系の学者の中には</a:t>
            </a:r>
            <a:r>
              <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200mSv</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以下を低線量被曝としている人もいます）</a:t>
            </a:r>
            <a:endParaRPr lang="en-US" altLang="ja-JP"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どちらにせよ非常に曖昧な概念で、</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1Sv</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よりはるか以下で、</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100mSv</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200mSv</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以下の被曝を“低線量被曝”としています。この言葉にはすでに被曝による健康影響を小さく見せかけようという意図が含まれています。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しかしこの報告ではやむをえず、</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系の学者が使う意味で“低線量被曝”という用語を使用します。</a:t>
            </a:r>
          </a:p>
        </p:txBody>
      </p:sp>
    </p:spTree>
    <p:extLst>
      <p:ext uri="{BB962C8B-B14F-4D97-AF65-F5344CB8AC3E}">
        <p14:creationId xmlns:p14="http://schemas.microsoft.com/office/powerpoint/2010/main" val="217241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487" y="2924944"/>
            <a:ext cx="1639970" cy="1820124"/>
          </a:xfrm>
          <a:prstGeom prst="rect">
            <a:avLst/>
          </a:prstGeom>
        </p:spPr>
      </p:pic>
      <p:sp>
        <p:nvSpPr>
          <p:cNvPr id="11" name="角丸四角形 10"/>
          <p:cNvSpPr/>
          <p:nvPr/>
        </p:nvSpPr>
        <p:spPr>
          <a:xfrm>
            <a:off x="179512" y="188913"/>
            <a:ext cx="8784976" cy="86382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6149" name="テキスト ボックス 10"/>
          <p:cNvSpPr txBox="1">
            <a:spLocks noChangeArrowheads="1"/>
          </p:cNvSpPr>
          <p:nvPr/>
        </p:nvSpPr>
        <p:spPr bwMode="auto">
          <a:xfrm>
            <a:off x="323528" y="1700808"/>
            <a:ext cx="57979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放射線源が体の内部にあるか、体の外部にあるか、形態の上ではこれだけの違いでしかありません。</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（図</a:t>
            </a:r>
            <a:r>
              <a:rPr lang="en-US" altLang="ja-JP"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参照のこと）</a:t>
            </a:r>
          </a:p>
        </p:txBody>
      </p:sp>
      <p:sp>
        <p:nvSpPr>
          <p:cNvPr id="6150" name="テキスト ボックス 5"/>
          <p:cNvSpPr txBox="1">
            <a:spLocks noChangeArrowheads="1"/>
          </p:cNvSpPr>
          <p:nvPr/>
        </p:nvSpPr>
        <p:spPr bwMode="auto">
          <a:xfrm>
            <a:off x="323528" y="2636912"/>
            <a:ext cx="409971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しかし人間の健康に対する影響という観点から見ると、全く異なった被曝と考えていいほどの違いがあります。内部被曝は</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性質上、高電離エネルギーが照射し続ける慢性被曝とならざるをえない</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からです</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図</a:t>
            </a:r>
            <a:r>
              <a:rPr lang="en-US" altLang="ja-JP"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参照のこと）</a:t>
            </a:r>
          </a:p>
        </p:txBody>
      </p:sp>
      <p:sp>
        <p:nvSpPr>
          <p:cNvPr id="6151" name="テキスト ボックス 6"/>
          <p:cNvSpPr txBox="1">
            <a:spLocks noChangeArrowheads="1"/>
          </p:cNvSpPr>
          <p:nvPr/>
        </p:nvSpPr>
        <p:spPr bwMode="auto">
          <a:xfrm>
            <a:off x="323528" y="4869160"/>
            <a:ext cx="85637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ICRP</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の放射線被曝リスクモデルでは内部被曝も外部被曝も同じリスク</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（１：１のリスク）</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としていますが、</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チェルノブイリ</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事故での放射線</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影響研究</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ではそのリスク差は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倍から</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倍の違いがあるとしています。内部被曝は同じ放射線量でもはるかに大きな損傷を健康に与えるのです。</a:t>
            </a:r>
          </a:p>
        </p:txBody>
      </p:sp>
      <p:sp>
        <p:nvSpPr>
          <p:cNvPr id="6152" name="テキスト ボックス 7"/>
          <p:cNvSpPr txBox="1">
            <a:spLocks noChangeArrowheads="1"/>
          </p:cNvSpPr>
          <p:nvPr/>
        </p:nvSpPr>
        <p:spPr bwMode="auto">
          <a:xfrm>
            <a:off x="250825" y="6093296"/>
            <a:ext cx="86670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注</a:t>
            </a:r>
            <a:r>
              <a:rPr lang="ja-JP" altLang="en-US" sz="1200" dirty="0">
                <a:solidFill>
                  <a:srgbClr val="FF0000"/>
                </a:solidFill>
                <a:latin typeface="HG丸ｺﾞｼｯｸM-PRO" panose="020F0600000000000000" pitchFamily="50" charset="-128"/>
                <a:ea typeface="HG丸ｺﾞｼｯｸM-PRO" panose="020F0600000000000000" pitchFamily="50" charset="-128"/>
              </a:rPr>
              <a:t>：</a:t>
            </a:r>
            <a:r>
              <a:rPr lang="en-US" altLang="ja-JP" sz="1200" dirty="0">
                <a:solidFill>
                  <a:srgbClr val="FF0000"/>
                </a:solidFill>
                <a:latin typeface="HG丸ｺﾞｼｯｸM-PRO" panose="020F0600000000000000" pitchFamily="50" charset="-128"/>
                <a:ea typeface="HG丸ｺﾞｼｯｸM-PRO" panose="020F0600000000000000" pitchFamily="50" charset="-128"/>
              </a:rPr>
              <a:t>ICRP</a:t>
            </a:r>
            <a:r>
              <a:rPr lang="ja-JP" altLang="en-US" sz="1200" dirty="0">
                <a:solidFill>
                  <a:srgbClr val="FF0000"/>
                </a:solidFill>
                <a:latin typeface="HG丸ｺﾞｼｯｸM-PRO" panose="020F0600000000000000" pitchFamily="50" charset="-128"/>
                <a:ea typeface="HG丸ｺﾞｼｯｸM-PRO" panose="020F0600000000000000" pitchFamily="50" charset="-128"/>
              </a:rPr>
              <a:t>学説を徹底的に批判している欧州放射線リスク委員会（</a:t>
            </a:r>
            <a:r>
              <a:rPr lang="en-US" altLang="ja-JP" sz="1200" dirty="0">
                <a:solidFill>
                  <a:srgbClr val="FF0000"/>
                </a:solidFill>
                <a:latin typeface="HG丸ｺﾞｼｯｸM-PRO" panose="020F0600000000000000" pitchFamily="50" charset="-128"/>
                <a:ea typeface="HG丸ｺﾞｼｯｸM-PRO" panose="020F0600000000000000" pitchFamily="50" charset="-128"/>
              </a:rPr>
              <a:t>ECRR</a:t>
            </a:r>
            <a:r>
              <a:rPr lang="ja-JP" altLang="en-US" sz="1200" dirty="0">
                <a:solidFill>
                  <a:srgbClr val="FF0000"/>
                </a:solidFill>
                <a:latin typeface="HG丸ｺﾞｼｯｸM-PRO" panose="020F0600000000000000" pitchFamily="50" charset="-128"/>
                <a:ea typeface="HG丸ｺﾞｼｯｸM-PRO" panose="020F0600000000000000" pitchFamily="50" charset="-128"/>
              </a:rPr>
              <a:t>）</a:t>
            </a:r>
            <a:r>
              <a:rPr lang="en-US" altLang="ja-JP" sz="1200" dirty="0">
                <a:solidFill>
                  <a:srgbClr val="FF0000"/>
                </a:solidFill>
                <a:latin typeface="HG丸ｺﾞｼｯｸM-PRO" panose="020F0600000000000000" pitchFamily="50" charset="-128"/>
                <a:ea typeface="HG丸ｺﾞｼｯｸM-PRO" panose="020F0600000000000000" pitchFamily="50" charset="-128"/>
              </a:rPr>
              <a:t>2010</a:t>
            </a:r>
            <a:r>
              <a:rPr lang="ja-JP" altLang="en-US" sz="1200" dirty="0">
                <a:solidFill>
                  <a:srgbClr val="FF0000"/>
                </a:solidFill>
                <a:latin typeface="HG丸ｺﾞｼｯｸM-PRO" panose="020F0600000000000000" pitchFamily="50" charset="-128"/>
                <a:ea typeface="HG丸ｺﾞｼｯｸM-PRO" panose="020F0600000000000000" pitchFamily="50" charset="-128"/>
              </a:rPr>
              <a:t>年勧告は“がん”の発症リスクを</a:t>
            </a:r>
            <a:r>
              <a:rPr lang="en-US" altLang="ja-JP" sz="1200" dirty="0">
                <a:solidFill>
                  <a:srgbClr val="FF0000"/>
                </a:solidFill>
                <a:latin typeface="HG丸ｺﾞｼｯｸM-PRO" panose="020F0600000000000000" pitchFamily="50" charset="-128"/>
                <a:ea typeface="HG丸ｺﾞｼｯｸM-PRO" panose="020F0600000000000000" pitchFamily="50" charset="-128"/>
              </a:rPr>
              <a:t>100</a:t>
            </a:r>
            <a:r>
              <a:rPr lang="ja-JP" altLang="en-US" sz="1200" dirty="0">
                <a:solidFill>
                  <a:srgbClr val="FF0000"/>
                </a:solidFill>
                <a:latin typeface="HG丸ｺﾞｼｯｸM-PRO" panose="020F0600000000000000" pitchFamily="50" charset="-128"/>
                <a:ea typeface="HG丸ｺﾞｼｯｸM-PRO" panose="020F0600000000000000" pitchFamily="50" charset="-128"/>
              </a:rPr>
              <a:t>倍から</a:t>
            </a:r>
            <a:r>
              <a:rPr lang="en-US" altLang="ja-JP" sz="1200" dirty="0">
                <a:solidFill>
                  <a:srgbClr val="FF0000"/>
                </a:solidFill>
                <a:latin typeface="HG丸ｺﾞｼｯｸM-PRO" panose="020F0600000000000000" pitchFamily="50" charset="-128"/>
                <a:ea typeface="HG丸ｺﾞｼｯｸM-PRO" panose="020F0600000000000000" pitchFamily="50" charset="-128"/>
              </a:rPr>
              <a:t>1000</a:t>
            </a:r>
            <a:r>
              <a:rPr lang="ja-JP" altLang="en-US" sz="1200" dirty="0">
                <a:solidFill>
                  <a:srgbClr val="FF0000"/>
                </a:solidFill>
                <a:latin typeface="HG丸ｺﾞｼｯｸM-PRO" panose="020F0600000000000000" pitchFamily="50" charset="-128"/>
                <a:ea typeface="HG丸ｺﾞｼｯｸM-PRO" panose="020F0600000000000000" pitchFamily="50" charset="-128"/>
              </a:rPr>
              <a:t>倍の大きさで内部被曝はリスクが大きいとし、またスエーデンのマーチン・トンデルのチェルノブイリ事故健康影響研究（スエーデン北部地帯の研究）を引用しながら、トンデルの研究によっても</a:t>
            </a:r>
            <a:r>
              <a:rPr lang="en-US" altLang="ja-JP" sz="1200" dirty="0">
                <a:solidFill>
                  <a:srgbClr val="FF0000"/>
                </a:solidFill>
                <a:latin typeface="HG丸ｺﾞｼｯｸM-PRO" panose="020F0600000000000000" pitchFamily="50" charset="-128"/>
                <a:ea typeface="HG丸ｺﾞｼｯｸM-PRO" panose="020F0600000000000000" pitchFamily="50" charset="-128"/>
              </a:rPr>
              <a:t>600</a:t>
            </a:r>
            <a:r>
              <a:rPr lang="ja-JP" altLang="en-US" sz="1200" dirty="0">
                <a:solidFill>
                  <a:srgbClr val="FF0000"/>
                </a:solidFill>
                <a:latin typeface="HG丸ｺﾞｼｯｸM-PRO" panose="020F0600000000000000" pitchFamily="50" charset="-128"/>
                <a:ea typeface="HG丸ｺﾞｼｯｸM-PRO" panose="020F0600000000000000" pitchFamily="50" charset="-128"/>
              </a:rPr>
              <a:t>倍の違いがある、としています。</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8747752" y="6441882"/>
            <a:ext cx="340158"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5"/>
          <p:cNvSpPr txBox="1">
            <a:spLocks/>
          </p:cNvSpPr>
          <p:nvPr/>
        </p:nvSpPr>
        <p:spPr bwMode="auto">
          <a:xfrm>
            <a:off x="215516" y="188913"/>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４．低線量内部被曝とは？</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内部被曝</a:t>
            </a:r>
          </a:p>
        </p:txBody>
      </p:sp>
      <p:sp>
        <p:nvSpPr>
          <p:cNvPr id="14" name="テキスト ボックス 20"/>
          <p:cNvSpPr txBox="1">
            <a:spLocks noChangeArrowheads="1"/>
          </p:cNvSpPr>
          <p:nvPr/>
        </p:nvSpPr>
        <p:spPr bwMode="auto">
          <a:xfrm>
            <a:off x="35496" y="1268760"/>
            <a:ext cx="33847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②　内部被曝</a:t>
            </a:r>
            <a:endParaRPr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4068" y="1189712"/>
            <a:ext cx="2336396" cy="1464546"/>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769" y="2944031"/>
            <a:ext cx="1306286" cy="1277547"/>
          </a:xfrm>
          <a:prstGeom prst="rect">
            <a:avLst/>
          </a:prstGeom>
        </p:spPr>
      </p:pic>
      <p:sp>
        <p:nvSpPr>
          <p:cNvPr id="15" name="テキスト ボックス 14"/>
          <p:cNvSpPr txBox="1"/>
          <p:nvPr/>
        </p:nvSpPr>
        <p:spPr>
          <a:xfrm>
            <a:off x="6659310" y="2704188"/>
            <a:ext cx="2289409" cy="276999"/>
          </a:xfrm>
          <a:prstGeom prst="rect">
            <a:avLst/>
          </a:prstGeom>
          <a:noFill/>
        </p:spPr>
        <p:txBody>
          <a:bodyPr wrap="none" rtlCol="0">
            <a:spAutoFit/>
          </a:bodyPr>
          <a:lstStyle/>
          <a:p>
            <a:r>
              <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ミクロンの酸化プルトニウム</a:t>
            </a:r>
            <a:endParaRPr kumimoji="1"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6267816" y="4214056"/>
            <a:ext cx="1261884" cy="415498"/>
          </a:xfrm>
          <a:prstGeom prst="rect">
            <a:avLst/>
          </a:prstGeom>
          <a:noFill/>
        </p:spPr>
        <p:txBody>
          <a:bodyPr wrap="none" rtlCol="0">
            <a:spAutoFit/>
          </a:bodyPr>
          <a:lstStyle/>
          <a:p>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星形に見えるの</a:t>
            </a:r>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放</a:t>
            </a: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射線の飛跡</a:t>
            </a:r>
            <a:endParaRPr kumimoji="1"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7596336" y="2924944"/>
            <a:ext cx="1404834" cy="1815882"/>
          </a:xfrm>
          <a:prstGeom prst="rect">
            <a:avLst/>
          </a:prstGeom>
          <a:noFill/>
        </p:spPr>
        <p:txBody>
          <a:bodyPr wrap="square" rtlCol="0">
            <a:spAutoFit/>
          </a:bodyPr>
          <a:lstStyle/>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左の</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写真は</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ECRR2003</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の表紙を飾ったホットパーティクルの電子顕微鏡写真。肺の組織についた酸化プルトニウム粒子が放射線を出し続けており、その飛跡の撮影に成功したもの。放射している線の中心にあるのが、</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ミクロンの酸化プルトニウム粒子。プルトニウムの半減期は</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万年を超える。肺などの循環器系以外の組織についたものは、体外に排出されにくい。</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下矢印 21"/>
          <p:cNvSpPr/>
          <p:nvPr/>
        </p:nvSpPr>
        <p:spPr>
          <a:xfrm rot="20314678">
            <a:off x="6850234" y="2890168"/>
            <a:ext cx="97049" cy="709134"/>
          </a:xfrm>
          <a:prstGeom prst="downArrow">
            <a:avLst>
              <a:gd name="adj1" fmla="val 32030"/>
              <a:gd name="adj2" fmla="val 949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659311" y="3202606"/>
            <a:ext cx="760395" cy="7603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562531" y="1269206"/>
            <a:ext cx="481830" cy="261610"/>
          </a:xfrm>
          <a:prstGeom prst="rect">
            <a:avLst/>
          </a:prstGeom>
          <a:noFill/>
          <a:ln>
            <a:solidFill>
              <a:schemeClr val="tx1"/>
            </a:solidFill>
          </a:ln>
        </p:spPr>
        <p:txBody>
          <a:bodyPr wrap="square" rtlCol="0">
            <a:spAutoFit/>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図１</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4470882" y="2654258"/>
            <a:ext cx="461158" cy="261610"/>
          </a:xfrm>
          <a:prstGeom prst="rect">
            <a:avLst/>
          </a:prstGeom>
          <a:solidFill>
            <a:schemeClr val="bg1"/>
          </a:solidFill>
          <a:ln>
            <a:solidFill>
              <a:schemeClr val="tx1"/>
            </a:solidFill>
          </a:ln>
        </p:spPr>
        <p:txBody>
          <a:bodyPr wrap="square" rtlCol="0">
            <a:spAutoFit/>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図</a:t>
            </a:r>
            <a:r>
              <a:rPr kumimoji="1" lang="en-US" altLang="ja-JP" sz="1100" b="1" dirty="0" smtClean="0">
                <a:latin typeface="HG丸ｺﾞｼｯｸM-PRO" panose="020F0600000000000000" pitchFamily="50" charset="-128"/>
                <a:ea typeface="HG丸ｺﾞｼｯｸM-PRO" panose="020F0600000000000000" pitchFamily="50" charset="-128"/>
              </a:rPr>
              <a:t>2</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6247540" y="2654258"/>
            <a:ext cx="461158" cy="261610"/>
          </a:xfrm>
          <a:prstGeom prst="rect">
            <a:avLst/>
          </a:prstGeom>
          <a:noFill/>
          <a:ln>
            <a:solidFill>
              <a:schemeClr val="tx1"/>
            </a:solidFill>
          </a:ln>
        </p:spPr>
        <p:txBody>
          <a:bodyPr wrap="square" rtlCol="0">
            <a:spAutoFit/>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図</a:t>
            </a:r>
            <a:r>
              <a:rPr kumimoji="1" lang="en-US" altLang="ja-JP" sz="1100" b="1" dirty="0" smtClean="0">
                <a:latin typeface="HG丸ｺﾞｼｯｸM-PRO" panose="020F0600000000000000" pitchFamily="50" charset="-128"/>
                <a:ea typeface="HG丸ｺﾞｼｯｸM-PRO" panose="020F0600000000000000" pitchFamily="50" charset="-128"/>
              </a:rPr>
              <a:t>3</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4931589" y="2647945"/>
            <a:ext cx="1261884" cy="276999"/>
          </a:xfrm>
          <a:prstGeom prst="rect">
            <a:avLst/>
          </a:prstGeom>
          <a:noFill/>
        </p:spPr>
        <p:txBody>
          <a:bodyPr wrap="none" rtlCol="0">
            <a:spAutoFit/>
          </a:bodyPr>
          <a:lstStyle/>
          <a:p>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実際の内部被曝</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1795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79512" y="188913"/>
            <a:ext cx="8784976" cy="86382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7172" name="テキスト ボックス 10"/>
          <p:cNvSpPr txBox="1">
            <a:spLocks noChangeArrowheads="1"/>
          </p:cNvSpPr>
          <p:nvPr/>
        </p:nvSpPr>
        <p:spPr bwMode="auto">
          <a:xfrm>
            <a:off x="333053" y="1221720"/>
            <a:ext cx="582312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1986</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年のチェルノブイリ事故による放射線影響研究は、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1990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年代から特に</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年代に入ってから、細胞に関する研究が進むにつれて飛躍的に進展しました。それら研究の成果を私たちが知ることができるようになったのは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年代後半、特にフクシマ事故以降のことです</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。ここでは、その一端をご紹介します。</a:t>
            </a:r>
            <a:r>
              <a:rPr lang="en-US" altLang="ja-JP"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図</a:t>
            </a:r>
            <a:r>
              <a:rPr lang="en-US" altLang="ja-JP"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～６参照のこと）</a:t>
            </a:r>
          </a:p>
        </p:txBody>
      </p:sp>
      <p:sp>
        <p:nvSpPr>
          <p:cNvPr id="7174" name="テキスト ボックス 8"/>
          <p:cNvSpPr txBox="1">
            <a:spLocks noChangeArrowheads="1"/>
          </p:cNvSpPr>
          <p:nvPr/>
        </p:nvSpPr>
        <p:spPr bwMode="auto">
          <a:xfrm>
            <a:off x="333054" y="5445224"/>
            <a:ext cx="86314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これら健康損傷は、一部例外</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（事故収束作業</a:t>
            </a:r>
            <a:r>
              <a:rPr lang="ja-JP" altLang="en-US"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でチェルノブイリ</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原発現場で作業にあたった人たちなど）</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を除けば、ほぼ</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“低線量内部被曝”で発生したものでした。中には極低線量</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1mSv</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以下）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内部被曝で発生</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した健康損傷も</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多く見られます。</a:t>
            </a:r>
          </a:p>
        </p:txBody>
      </p:sp>
      <p:sp>
        <p:nvSpPr>
          <p:cNvPr id="8" name="タイトル 15"/>
          <p:cNvSpPr txBox="1">
            <a:spLocks/>
          </p:cNvSpPr>
          <p:nvPr/>
        </p:nvSpPr>
        <p:spPr bwMode="auto">
          <a:xfrm>
            <a:off x="215516" y="188913"/>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５．チェルノブイリ事故に関する研究</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212" y="3311312"/>
            <a:ext cx="2296398" cy="216024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783" y="3588039"/>
            <a:ext cx="5472609" cy="1845489"/>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1305" y="1203238"/>
            <a:ext cx="2553183" cy="1799754"/>
          </a:xfrm>
          <a:prstGeom prst="rect">
            <a:avLst/>
          </a:prstGeom>
        </p:spPr>
      </p:pic>
      <p:sp>
        <p:nvSpPr>
          <p:cNvPr id="9" name="テキスト ボックス 8"/>
          <p:cNvSpPr txBox="1"/>
          <p:nvPr/>
        </p:nvSpPr>
        <p:spPr>
          <a:xfrm>
            <a:off x="6247706" y="2961819"/>
            <a:ext cx="2716782" cy="323165"/>
          </a:xfrm>
          <a:prstGeom prst="rect">
            <a:avLst/>
          </a:prstGeom>
          <a:noFill/>
        </p:spPr>
        <p:txBody>
          <a:bodyPr wrap="square" rtlCol="0">
            <a:spAutoFit/>
          </a:bodyPr>
          <a:lstStyle/>
          <a:p>
            <a:r>
              <a:rPr lang="en-US" altLang="ja-JP" sz="500" dirty="0">
                <a:solidFill>
                  <a:srgbClr val="0070C0"/>
                </a:solidFill>
              </a:rPr>
              <a:t>【</a:t>
            </a:r>
            <a:r>
              <a:rPr lang="ja-JP" altLang="en-US" sz="500" dirty="0">
                <a:solidFill>
                  <a:srgbClr val="0070C0"/>
                </a:solidFill>
              </a:rPr>
              <a:t>資料出典</a:t>
            </a:r>
            <a:r>
              <a:rPr lang="en-US" altLang="ja-JP" sz="500" dirty="0">
                <a:solidFill>
                  <a:srgbClr val="0070C0"/>
                </a:solidFill>
              </a:rPr>
              <a:t>】</a:t>
            </a:r>
            <a:r>
              <a:rPr lang="ja-JP" altLang="en-US" sz="500" dirty="0">
                <a:solidFill>
                  <a:srgbClr val="0070C0"/>
                </a:solidFill>
              </a:rPr>
              <a:t>ウクライナ政府：</a:t>
            </a:r>
            <a:r>
              <a:rPr lang="en-US" altLang="ja-JP" sz="500" dirty="0">
                <a:solidFill>
                  <a:srgbClr val="0070C0"/>
                </a:solidFill>
              </a:rPr>
              <a:t>『</a:t>
            </a:r>
            <a:r>
              <a:rPr lang="ja-JP" altLang="en-US" sz="500" dirty="0">
                <a:solidFill>
                  <a:srgbClr val="0070C0"/>
                </a:solidFill>
              </a:rPr>
              <a:t>チェルノブイリ事故後２５年：未来へ向けての安全</a:t>
            </a:r>
            <a:r>
              <a:rPr lang="en-US" altLang="ja-JP" sz="500" dirty="0">
                <a:solidFill>
                  <a:srgbClr val="0070C0"/>
                </a:solidFill>
              </a:rPr>
              <a:t>』</a:t>
            </a:r>
            <a:r>
              <a:rPr lang="ja-JP" altLang="en-US" sz="500" dirty="0">
                <a:solidFill>
                  <a:srgbClr val="0070C0"/>
                </a:solidFill>
              </a:rPr>
              <a:t>（</a:t>
            </a:r>
            <a:r>
              <a:rPr lang="en-US" altLang="ja-JP" sz="500" dirty="0">
                <a:solidFill>
                  <a:srgbClr val="0070C0"/>
                </a:solidFill>
              </a:rPr>
              <a:t>Twenty-five Years after </a:t>
            </a:r>
            <a:r>
              <a:rPr lang="en-US" altLang="ja-JP" sz="500" dirty="0" err="1">
                <a:solidFill>
                  <a:srgbClr val="0070C0"/>
                </a:solidFill>
              </a:rPr>
              <a:t>Chornobyl</a:t>
            </a:r>
            <a:r>
              <a:rPr lang="en-US" altLang="ja-JP" sz="500" dirty="0">
                <a:solidFill>
                  <a:srgbClr val="0070C0"/>
                </a:solidFill>
              </a:rPr>
              <a:t> Accident: Safety for the Future</a:t>
            </a:r>
            <a:r>
              <a:rPr lang="ja-JP" altLang="en-US" sz="500" dirty="0">
                <a:solidFill>
                  <a:srgbClr val="0070C0"/>
                </a:solidFill>
              </a:rPr>
              <a:t>）（</a:t>
            </a:r>
            <a:r>
              <a:rPr lang="en-US" altLang="ja-JP" sz="500" dirty="0">
                <a:solidFill>
                  <a:srgbClr val="0070C0"/>
                </a:solidFill>
              </a:rPr>
              <a:t>2011</a:t>
            </a:r>
            <a:r>
              <a:rPr lang="ja-JP" altLang="en-US" sz="500" dirty="0">
                <a:solidFill>
                  <a:srgbClr val="0070C0"/>
                </a:solidFill>
              </a:rPr>
              <a:t>年</a:t>
            </a:r>
            <a:r>
              <a:rPr lang="en-US" altLang="ja-JP" sz="500" dirty="0">
                <a:solidFill>
                  <a:srgbClr val="0070C0"/>
                </a:solidFill>
              </a:rPr>
              <a:t>4</a:t>
            </a:r>
            <a:r>
              <a:rPr lang="ja-JP" altLang="en-US" sz="500" dirty="0">
                <a:solidFill>
                  <a:srgbClr val="0070C0"/>
                </a:solidFill>
              </a:rPr>
              <a:t>月）英語テキスト</a:t>
            </a:r>
            <a:r>
              <a:rPr lang="en-US" altLang="ja-JP" sz="500" dirty="0">
                <a:solidFill>
                  <a:srgbClr val="0070C0"/>
                </a:solidFill>
              </a:rPr>
              <a:t>P128</a:t>
            </a:r>
            <a:r>
              <a:rPr lang="ja-JP" altLang="en-US" sz="500" dirty="0">
                <a:solidFill>
                  <a:srgbClr val="0070C0"/>
                </a:solidFill>
              </a:rPr>
              <a:t>を元に作成。なおこのデータはウクライナ医科学アカデミー（</a:t>
            </a:r>
            <a:r>
              <a:rPr lang="en-US" altLang="ja-JP" sz="500" dirty="0">
                <a:solidFill>
                  <a:srgbClr val="0070C0"/>
                </a:solidFill>
              </a:rPr>
              <a:t>AMS</a:t>
            </a:r>
            <a:r>
              <a:rPr lang="ja-JP" altLang="en-US" sz="500" dirty="0">
                <a:solidFill>
                  <a:srgbClr val="0070C0"/>
                </a:solidFill>
              </a:rPr>
              <a:t>）の調査研究が基資料。</a:t>
            </a:r>
            <a:endParaRPr kumimoji="1" lang="ja-JP" altLang="en-US" sz="500" dirty="0">
              <a:solidFill>
                <a:srgbClr val="0070C0"/>
              </a:solidFill>
            </a:endParaRPr>
          </a:p>
        </p:txBody>
      </p:sp>
      <p:sp>
        <p:nvSpPr>
          <p:cNvPr id="15" name="テキスト ボックス 14"/>
          <p:cNvSpPr txBox="1"/>
          <p:nvPr/>
        </p:nvSpPr>
        <p:spPr>
          <a:xfrm>
            <a:off x="5969392" y="1202912"/>
            <a:ext cx="461158" cy="261610"/>
          </a:xfrm>
          <a:prstGeom prst="rect">
            <a:avLst/>
          </a:prstGeom>
          <a:solidFill>
            <a:schemeClr val="bg1"/>
          </a:solidFill>
          <a:ln>
            <a:solidFill>
              <a:schemeClr val="tx1"/>
            </a:solidFill>
          </a:ln>
        </p:spPr>
        <p:txBody>
          <a:bodyPr wrap="square" rtlCol="0">
            <a:spAutoFit/>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図</a:t>
            </a:r>
            <a:r>
              <a:rPr kumimoji="1" lang="en-US" altLang="ja-JP" sz="1100" b="1" dirty="0" smtClean="0">
                <a:latin typeface="HG丸ｺﾞｼｯｸM-PRO" panose="020F0600000000000000" pitchFamily="50" charset="-128"/>
                <a:ea typeface="HG丸ｺﾞｼｯｸM-PRO" panose="020F0600000000000000" pitchFamily="50" charset="-128"/>
              </a:rPr>
              <a:t>4</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6121792" y="3311312"/>
            <a:ext cx="461158" cy="261610"/>
          </a:xfrm>
          <a:prstGeom prst="rect">
            <a:avLst/>
          </a:prstGeom>
          <a:solidFill>
            <a:schemeClr val="bg1"/>
          </a:solidFill>
          <a:ln>
            <a:solidFill>
              <a:schemeClr val="tx1"/>
            </a:solidFill>
          </a:ln>
        </p:spPr>
        <p:txBody>
          <a:bodyPr wrap="square" rtlCol="0">
            <a:spAutoFit/>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図</a:t>
            </a:r>
            <a:r>
              <a:rPr kumimoji="1" lang="en-US" altLang="ja-JP" sz="1100" b="1" dirty="0" smtClean="0">
                <a:latin typeface="HG丸ｺﾞｼｯｸM-PRO" panose="020F0600000000000000" pitchFamily="50" charset="-128"/>
                <a:ea typeface="HG丸ｺﾞｼｯｸM-PRO" panose="020F0600000000000000" pitchFamily="50" charset="-128"/>
              </a:rPr>
              <a:t>5</a:t>
            </a:r>
          </a:p>
        </p:txBody>
      </p:sp>
      <p:sp>
        <p:nvSpPr>
          <p:cNvPr id="17" name="テキスト ボックス 16"/>
          <p:cNvSpPr txBox="1"/>
          <p:nvPr/>
        </p:nvSpPr>
        <p:spPr>
          <a:xfrm>
            <a:off x="335236" y="3556339"/>
            <a:ext cx="461158" cy="261610"/>
          </a:xfrm>
          <a:prstGeom prst="rect">
            <a:avLst/>
          </a:prstGeom>
          <a:solidFill>
            <a:schemeClr val="bg1"/>
          </a:solidFill>
          <a:ln>
            <a:solidFill>
              <a:schemeClr val="tx1"/>
            </a:solidFill>
          </a:ln>
        </p:spPr>
        <p:txBody>
          <a:bodyPr wrap="square" rtlCol="0">
            <a:spAutoFit/>
          </a:bodyPr>
          <a:lstStyle/>
          <a:p>
            <a:pPr algn="ctr"/>
            <a:r>
              <a:rPr kumimoji="1" lang="ja-JP" altLang="en-US" sz="1100" b="1" dirty="0" smtClean="0">
                <a:latin typeface="HG丸ｺﾞｼｯｸM-PRO" panose="020F0600000000000000" pitchFamily="50" charset="-128"/>
                <a:ea typeface="HG丸ｺﾞｼｯｸM-PRO" panose="020F0600000000000000" pitchFamily="50" charset="-128"/>
              </a:rPr>
              <a:t>図</a:t>
            </a:r>
            <a:r>
              <a:rPr kumimoji="1" lang="en-US" altLang="ja-JP" sz="1100" b="1" dirty="0" smtClean="0">
                <a:latin typeface="HG丸ｺﾞｼｯｸM-PRO" panose="020F0600000000000000" pitchFamily="50" charset="-128"/>
                <a:ea typeface="HG丸ｺﾞｼｯｸM-PRO" panose="020F0600000000000000" pitchFamily="50" charset="-128"/>
              </a:rPr>
              <a:t>6</a:t>
            </a:r>
            <a:endParaRPr kumimoji="1" lang="ja-JP" altLang="en-US" sz="1100" b="1"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8747752" y="6441882"/>
            <a:ext cx="340158"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5</a:t>
            </a:r>
          </a:p>
        </p:txBody>
      </p:sp>
    </p:spTree>
    <p:extLst>
      <p:ext uri="{BB962C8B-B14F-4D97-AF65-F5344CB8AC3E}">
        <p14:creationId xmlns:p14="http://schemas.microsoft.com/office/powerpoint/2010/main" val="267050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79512" y="188913"/>
            <a:ext cx="8784976" cy="86382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8196" name="テキスト ボックス 10"/>
          <p:cNvSpPr txBox="1">
            <a:spLocks noChangeArrowheads="1"/>
          </p:cNvSpPr>
          <p:nvPr/>
        </p:nvSpPr>
        <p:spPr bwMode="auto">
          <a:xfrm>
            <a:off x="466972" y="1269206"/>
            <a:ext cx="80655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1945</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広島・長崎原爆の直後から、アメリカの軍部は原爆による電離放射線の影響を調査するため、アメリカ本国及び広島、長崎の現地で活発な調査・研究活動を開始しました。その目的は、すぐ目の前に迫った“核時代”に備えて、アメリカの一般大衆を念頭に</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97" name="テキスト ボックス 8"/>
          <p:cNvSpPr txBox="1">
            <a:spLocks noChangeArrowheads="1"/>
          </p:cNvSpPr>
          <p:nvPr/>
        </p:nvSpPr>
        <p:spPr bwMode="auto">
          <a:xfrm>
            <a:off x="395696" y="3925505"/>
            <a:ext cx="82807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もっとも現場で活躍したのが広島・長崎に開設された</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ABCC</a:t>
            </a:r>
            <a:r>
              <a:rPr lang="ja-JP" altLang="en-US" sz="20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（原爆傷害調査委員会）</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でした。ですから</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ABCC</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の調査・研究は最初からバイアスがかかっていました。それは</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98" name="テキスト ボックス 6"/>
          <p:cNvSpPr txBox="1">
            <a:spLocks noChangeArrowheads="1"/>
          </p:cNvSpPr>
          <p:nvPr/>
        </p:nvSpPr>
        <p:spPr bwMode="auto">
          <a:xfrm>
            <a:off x="331788" y="6238875"/>
            <a:ext cx="813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200" b="1">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注：たとえば、</a:t>
            </a:r>
            <a:r>
              <a:rPr lang="en-US" altLang="ja-JP" sz="1200" b="1">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1946</a:t>
            </a:r>
            <a:r>
              <a:rPr lang="ja-JP" altLang="en-US" sz="1200" b="1">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a:t>
            </a:r>
            <a:r>
              <a:rPr lang="en-US" altLang="ja-JP" sz="1200" b="1">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9</a:t>
            </a:r>
            <a:r>
              <a:rPr lang="ja-JP" altLang="en-US" sz="1200" b="1">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月広島を訪れたマンハッタン計画の軍部側副責任者トーマス・ファレルは、記者会見で「広島に残留放射能による影響はない。死ぬべきものはすべて死に絶えた」と声明しました。</a:t>
            </a:r>
            <a:endParaRPr lang="en-US" altLang="ja-JP" sz="1200" b="1">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テキスト ボックス 6"/>
          <p:cNvSpPr txBox="1"/>
          <p:nvPr/>
        </p:nvSpPr>
        <p:spPr>
          <a:xfrm>
            <a:off x="8747752" y="6441882"/>
            <a:ext cx="340158"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5"/>
          <p:cNvSpPr txBox="1">
            <a:spLocks/>
          </p:cNvSpPr>
          <p:nvPr/>
        </p:nvSpPr>
        <p:spPr bwMode="auto">
          <a:xfrm>
            <a:off x="215516" y="188640"/>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６．無視されてきた低線量内部被曝</a:t>
            </a:r>
          </a:p>
        </p:txBody>
      </p:sp>
      <p:sp>
        <p:nvSpPr>
          <p:cNvPr id="3" name="テキスト ボックス 2"/>
          <p:cNvSpPr txBox="1"/>
          <p:nvPr/>
        </p:nvSpPr>
        <p:spPr>
          <a:xfrm>
            <a:off x="466972" y="2564904"/>
            <a:ext cx="8023824" cy="1323439"/>
          </a:xfrm>
          <a:prstGeom prst="rect">
            <a:avLst/>
          </a:prstGeom>
          <a:noFill/>
        </p:spPr>
        <p:txBody>
          <a:bodyPr wrap="square" rtlCol="0">
            <a:sp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①　核兵器や核施設からの放射能に対する恐怖や不安を和らげる</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ためのデータを収集すること</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②　アメリカの核戦争を想定した放射線防護体制を構築するデータ</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を収集すること</a:t>
            </a:r>
            <a:endParaRPr kumimoji="1" lang="ja-JP" altLang="en-US" sz="2000" b="1" dirty="0"/>
          </a:p>
        </p:txBody>
      </p:sp>
      <p:sp>
        <p:nvSpPr>
          <p:cNvPr id="4" name="テキスト ボックス 3"/>
          <p:cNvSpPr txBox="1"/>
          <p:nvPr/>
        </p:nvSpPr>
        <p:spPr>
          <a:xfrm>
            <a:off x="466972" y="4933617"/>
            <a:ext cx="7879080" cy="1015663"/>
          </a:xfrm>
          <a:prstGeom prst="rect">
            <a:avLst/>
          </a:prstGeom>
          <a:noFill/>
        </p:spPr>
        <p:txBody>
          <a:bodyPr wrap="none" rtlCol="0">
            <a:sp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①　放射線傷害は原爆の一次放射線被曝</a:t>
            </a:r>
            <a:r>
              <a:rPr lang="ja-JP" altLang="en-US" sz="20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（外部被曝）</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のみによって</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発生する</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②   残留放射能</a:t>
            </a:r>
            <a:r>
              <a:rPr lang="ja-JP" altLang="en-US" sz="20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（当時の言葉）</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では健康損傷は現れない</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395696" y="5939988"/>
            <a:ext cx="2262158"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とするものでした。</a:t>
            </a:r>
          </a:p>
        </p:txBody>
      </p:sp>
    </p:spTree>
    <p:extLst>
      <p:ext uri="{BB962C8B-B14F-4D97-AF65-F5344CB8AC3E}">
        <p14:creationId xmlns:p14="http://schemas.microsoft.com/office/powerpoint/2010/main" val="56709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79512" y="188913"/>
            <a:ext cx="8784976" cy="863823"/>
          </a:xfrm>
          <a:prstGeom prst="roundRect">
            <a:avLst/>
          </a:prstGeom>
          <a:ln/>
          <a:effectLst>
            <a:outerShdw blurRad="40000" dist="20000" dir="5400000" rotWithShape="0">
              <a:srgbClr val="000000">
                <a:alpha val="38000"/>
              </a:srgbClr>
            </a:outerShdw>
            <a:reflection blurRad="6350" stA="50000" endA="300" endPos="55500" dist="508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9220" name="テキスト ボックス 10"/>
          <p:cNvSpPr txBox="1">
            <a:spLocks noChangeArrowheads="1"/>
          </p:cNvSpPr>
          <p:nvPr/>
        </p:nvSpPr>
        <p:spPr bwMode="auto">
          <a:xfrm>
            <a:off x="539552" y="1405225"/>
            <a:ext cx="81017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こうして</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ABCC</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原爆被爆者寿命調査</a:t>
            </a:r>
            <a:r>
              <a:rPr lang="ja-JP" altLang="en-US"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Life Span Study</a:t>
            </a:r>
            <a:r>
              <a:rPr lang="ja-JP" altLang="en-US"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LSS</a:t>
            </a:r>
            <a:r>
              <a:rPr lang="ja-JP" altLang="en-US"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が開始されました。</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LSS</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は時に</a:t>
            </a:r>
            <a:r>
              <a:rPr lang="en-US" altLang="ja-JP"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Hiroshima Study</a:t>
            </a:r>
            <a:r>
              <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＝“ヒロシマ研究”といういい方がされます）</a:t>
            </a:r>
          </a:p>
        </p:txBody>
      </p:sp>
      <p:sp>
        <p:nvSpPr>
          <p:cNvPr id="9221" name="テキスト ボックス 8"/>
          <p:cNvSpPr txBox="1">
            <a:spLocks noChangeArrowheads="1"/>
          </p:cNvSpPr>
          <p:nvPr/>
        </p:nvSpPr>
        <p:spPr bwMode="auto">
          <a:xfrm>
            <a:off x="539552" y="2420888"/>
            <a:ext cx="82159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従って</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LSS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はその発足当初から放射線による、特に低線量内部被曝による深刻な健康影響を極端に過小評価する目的をもってスタートしたものでした。</a:t>
            </a:r>
          </a:p>
        </p:txBody>
      </p:sp>
      <p:sp>
        <p:nvSpPr>
          <p:cNvPr id="9222" name="テキスト ボックス 7"/>
          <p:cNvSpPr txBox="1">
            <a:spLocks noChangeArrowheads="1"/>
          </p:cNvSpPr>
          <p:nvPr/>
        </p:nvSpPr>
        <p:spPr bwMode="auto">
          <a:xfrm>
            <a:off x="539552" y="3501008"/>
            <a:ext cx="806412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また従って</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LSS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①　外部被曝研究</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②　低線量被曝の影響は“がん”と“白血病”のみ</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を基本方針として進められ、</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ABCC</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が解体され、その研究を受け継いだ日米共同出資の放射線影響研究所が成立した後も</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LSS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研究は継続して行われ</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の第</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報まで公表されています。</a:t>
            </a:r>
          </a:p>
        </p:txBody>
      </p:sp>
      <p:sp>
        <p:nvSpPr>
          <p:cNvPr id="9223" name="テキスト ボックス 9"/>
          <p:cNvSpPr txBox="1">
            <a:spLocks noChangeArrowheads="1"/>
          </p:cNvSpPr>
          <p:nvPr/>
        </p:nvSpPr>
        <p:spPr bwMode="auto">
          <a:xfrm>
            <a:off x="547886" y="5661248"/>
            <a:ext cx="80565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dirty="0">
                <a:latin typeface="HG丸ｺﾞｼｯｸM-PRO" panose="020F0600000000000000" pitchFamily="50" charset="-128"/>
                <a:ea typeface="HG丸ｺﾞｼｯｸM-PRO" panose="020F0600000000000000" pitchFamily="50" charset="-128"/>
              </a:rPr>
              <a:t>　</a:t>
            </a:r>
            <a:r>
              <a:rPr lang="ja-JP" altLang="en-US" dirty="0">
                <a:solidFill>
                  <a:srgbClr val="FF0000"/>
                </a:solidFill>
                <a:latin typeface="HG丸ｺﾞｼｯｸM-PRO" panose="020F0600000000000000" pitchFamily="50" charset="-128"/>
                <a:ea typeface="HG丸ｺﾞｼｯｸM-PRO" panose="020F0600000000000000" pitchFamily="50" charset="-128"/>
              </a:rPr>
              <a:t>（本日</a:t>
            </a:r>
            <a:r>
              <a:rPr lang="en-US" altLang="ja-JP" dirty="0">
                <a:solidFill>
                  <a:srgbClr val="FF0000"/>
                </a:solidFill>
                <a:latin typeface="HG丸ｺﾞｼｯｸM-PRO" panose="020F0600000000000000" pitchFamily="50" charset="-128"/>
                <a:ea typeface="HG丸ｺﾞｼｯｸM-PRO" panose="020F0600000000000000" pitchFamily="50" charset="-128"/>
              </a:rPr>
              <a:t>LSS</a:t>
            </a:r>
            <a:r>
              <a:rPr lang="ja-JP" altLang="en-US" dirty="0">
                <a:solidFill>
                  <a:srgbClr val="FF0000"/>
                </a:solidFill>
                <a:latin typeface="HG丸ｺﾞｼｯｸM-PRO" panose="020F0600000000000000" pitchFamily="50" charset="-128"/>
                <a:ea typeface="HG丸ｺﾞｼｯｸM-PRO" panose="020F0600000000000000" pitchFamily="50" charset="-128"/>
              </a:rPr>
              <a:t>の内容に詳しく触れることはできませんが、次頁にその概要を資料としてお示しします。また</a:t>
            </a:r>
            <a:r>
              <a:rPr lang="en-US" altLang="ja-JP" dirty="0">
                <a:solidFill>
                  <a:srgbClr val="FF0000"/>
                </a:solidFill>
                <a:latin typeface="HG丸ｺﾞｼｯｸM-PRO" panose="020F0600000000000000" pitchFamily="50" charset="-128"/>
                <a:ea typeface="HG丸ｺﾞｼｯｸM-PRO" panose="020F0600000000000000" pitchFamily="50" charset="-128"/>
              </a:rPr>
              <a:t>LSS</a:t>
            </a:r>
            <a:r>
              <a:rPr lang="ja-JP" altLang="en-US" dirty="0">
                <a:solidFill>
                  <a:srgbClr val="FF0000"/>
                </a:solidFill>
                <a:latin typeface="HG丸ｺﾞｼｯｸM-PRO" panose="020F0600000000000000" pitchFamily="50" charset="-128"/>
                <a:ea typeface="HG丸ｺﾞｼｯｸM-PRO" panose="020F0600000000000000" pitchFamily="50" charset="-128"/>
              </a:rPr>
              <a:t>に対しては当然昔から各方面からの批判がありました。その批判の概要を一覧表にして次々頁にお示しします）</a:t>
            </a:r>
          </a:p>
        </p:txBody>
      </p:sp>
      <p:sp>
        <p:nvSpPr>
          <p:cNvPr id="8" name="テキスト ボックス 7"/>
          <p:cNvSpPr txBox="1"/>
          <p:nvPr/>
        </p:nvSpPr>
        <p:spPr>
          <a:xfrm>
            <a:off x="8747752" y="6441882"/>
            <a:ext cx="340158"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5"/>
          <p:cNvSpPr txBox="1">
            <a:spLocks/>
          </p:cNvSpPr>
          <p:nvPr/>
        </p:nvSpPr>
        <p:spPr bwMode="auto">
          <a:xfrm>
            <a:off x="215516" y="188640"/>
            <a:ext cx="856850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ABCC</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＝放影研の原爆被爆者寿命調査</a:t>
            </a:r>
          </a:p>
        </p:txBody>
      </p:sp>
    </p:spTree>
    <p:extLst>
      <p:ext uri="{BB962C8B-B14F-4D97-AF65-F5344CB8AC3E}">
        <p14:creationId xmlns:p14="http://schemas.microsoft.com/office/powerpoint/2010/main" val="160828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5"/>
          <p:cNvSpPr txBox="1">
            <a:spLocks noChangeAspect="1"/>
          </p:cNvSpPr>
          <p:nvPr/>
        </p:nvSpPr>
        <p:spPr>
          <a:xfrm>
            <a:off x="331788" y="188913"/>
            <a:ext cx="8056562" cy="2160587"/>
          </a:xfrm>
          <a:prstGeom prst="rect">
            <a:avLst/>
          </a:prstGeom>
        </p:spPr>
        <p:txBody>
          <a:bodyPr anchor="ctr">
            <a:normAutofit/>
          </a:bodyPr>
          <a:lstStyle/>
          <a:p>
            <a:pPr fontAlgn="auto">
              <a:spcAft>
                <a:spcPts val="0"/>
              </a:spcAft>
              <a:defRPr/>
            </a:pPr>
            <a:endParaRPr lang="ja-JP" altLang="en-US" sz="2200" dirty="0">
              <a:latin typeface="+mj-lt"/>
              <a:ea typeface="+mj-ea"/>
              <a:cs typeface="+mj-cs"/>
            </a:endParaRPr>
          </a:p>
        </p:txBody>
      </p:sp>
      <p:sp>
        <p:nvSpPr>
          <p:cNvPr id="4" name="テキスト ボックス 3"/>
          <p:cNvSpPr txBox="1"/>
          <p:nvPr/>
        </p:nvSpPr>
        <p:spPr>
          <a:xfrm>
            <a:off x="8747752" y="6441882"/>
            <a:ext cx="340158"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15"/>
          <p:cNvSpPr txBox="1">
            <a:spLocks/>
          </p:cNvSpPr>
          <p:nvPr/>
        </p:nvSpPr>
        <p:spPr bwMode="auto">
          <a:xfrm rot="5400000">
            <a:off x="5910995" y="3098118"/>
            <a:ext cx="5724636" cy="62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添付資料１　被爆者寿命調査（</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LSS</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）の概要</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99333" y="-611857"/>
            <a:ext cx="5921473" cy="8496944"/>
          </a:xfrm>
          <a:prstGeom prst="rect">
            <a:avLst/>
          </a:prstGeom>
        </p:spPr>
      </p:pic>
    </p:spTree>
    <p:extLst>
      <p:ext uri="{BB962C8B-B14F-4D97-AF65-F5344CB8AC3E}">
        <p14:creationId xmlns:p14="http://schemas.microsoft.com/office/powerpoint/2010/main" val="1896781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812</Words>
  <Application>Microsoft Office PowerPoint</Application>
  <PresentationFormat>画面に合わせる (4:3)</PresentationFormat>
  <Paragraphs>165</Paragraphs>
  <Slides>18</Slides>
  <Notes>16</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さようなら原発　安佐南区市民講座</vt:lpstr>
      <vt:lpstr>１．ヒロシマ・フクシマの“連帯”とは何か？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Owner</dc:creator>
  <cp:lastModifiedBy>Owner</cp:lastModifiedBy>
  <cp:revision>27</cp:revision>
  <cp:lastPrinted>2013-11-25T05:02:54Z</cp:lastPrinted>
  <dcterms:created xsi:type="dcterms:W3CDTF">2013-11-24T08:28:05Z</dcterms:created>
  <dcterms:modified xsi:type="dcterms:W3CDTF">2013-11-25T05:02:59Z</dcterms:modified>
</cp:coreProperties>
</file>